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1"/>
  </p:notesMasterIdLst>
  <p:sldIdLst>
    <p:sldId id="256" r:id="rId2"/>
    <p:sldId id="283" r:id="rId3"/>
    <p:sldId id="355" r:id="rId4"/>
    <p:sldId id="347" r:id="rId5"/>
    <p:sldId id="348" r:id="rId6"/>
    <p:sldId id="284" r:id="rId7"/>
    <p:sldId id="263" r:id="rId8"/>
    <p:sldId id="257" r:id="rId9"/>
    <p:sldId id="285" r:id="rId10"/>
    <p:sldId id="286" r:id="rId11"/>
    <p:sldId id="393" r:id="rId12"/>
    <p:sldId id="287" r:id="rId13"/>
    <p:sldId id="288" r:id="rId14"/>
    <p:sldId id="356" r:id="rId15"/>
    <p:sldId id="261" r:id="rId16"/>
    <p:sldId id="407" r:id="rId17"/>
    <p:sldId id="258" r:id="rId18"/>
    <p:sldId id="349" r:id="rId19"/>
    <p:sldId id="350" r:id="rId20"/>
    <p:sldId id="352" r:id="rId21"/>
    <p:sldId id="353" r:id="rId22"/>
    <p:sldId id="351" r:id="rId23"/>
    <p:sldId id="354" r:id="rId24"/>
    <p:sldId id="269" r:id="rId25"/>
    <p:sldId id="320" r:id="rId26"/>
    <p:sldId id="321" r:id="rId27"/>
    <p:sldId id="322" r:id="rId28"/>
    <p:sldId id="357" r:id="rId29"/>
    <p:sldId id="358" r:id="rId30"/>
    <p:sldId id="360" r:id="rId31"/>
    <p:sldId id="361" r:id="rId32"/>
    <p:sldId id="363" r:id="rId33"/>
    <p:sldId id="364" r:id="rId34"/>
    <p:sldId id="365" r:id="rId35"/>
    <p:sldId id="366" r:id="rId36"/>
    <p:sldId id="374" r:id="rId37"/>
    <p:sldId id="375" r:id="rId38"/>
    <p:sldId id="377" r:id="rId39"/>
    <p:sldId id="378" r:id="rId40"/>
    <p:sldId id="403" r:id="rId41"/>
    <p:sldId id="396" r:id="rId42"/>
    <p:sldId id="395" r:id="rId43"/>
    <p:sldId id="397" r:id="rId44"/>
    <p:sldId id="379" r:id="rId45"/>
    <p:sldId id="369" r:id="rId46"/>
    <p:sldId id="370" r:id="rId47"/>
    <p:sldId id="404" r:id="rId48"/>
    <p:sldId id="367" r:id="rId49"/>
    <p:sldId id="368" r:id="rId50"/>
    <p:sldId id="405" r:id="rId51"/>
    <p:sldId id="406" r:id="rId52"/>
    <p:sldId id="372" r:id="rId53"/>
    <p:sldId id="380" r:id="rId54"/>
    <p:sldId id="381" r:id="rId55"/>
    <p:sldId id="382" r:id="rId56"/>
    <p:sldId id="384" r:id="rId57"/>
    <p:sldId id="383" r:id="rId58"/>
    <p:sldId id="385" r:id="rId59"/>
    <p:sldId id="386" r:id="rId60"/>
    <p:sldId id="373" r:id="rId61"/>
    <p:sldId id="398" r:id="rId62"/>
    <p:sldId id="399" r:id="rId63"/>
    <p:sldId id="388" r:id="rId64"/>
    <p:sldId id="389" r:id="rId65"/>
    <p:sldId id="390" r:id="rId66"/>
    <p:sldId id="400" r:id="rId67"/>
    <p:sldId id="401" r:id="rId68"/>
    <p:sldId id="409" r:id="rId69"/>
    <p:sldId id="408" r:id="rId70"/>
  </p:sldIdLst>
  <p:sldSz cx="9144000" cy="6858000" type="screen4x3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3A4AE94-23D9-4401-A716-132C779AC06F}">
          <p14:sldIdLst>
            <p14:sldId id="256"/>
            <p14:sldId id="283"/>
            <p14:sldId id="355"/>
          </p14:sldIdLst>
        </p14:section>
        <p14:section name="Streams and Node.js" id="{2E9BC5EA-B89C-EB40-B776-2281D9550B5E}">
          <p14:sldIdLst>
            <p14:sldId id="347"/>
            <p14:sldId id="348"/>
            <p14:sldId id="284"/>
            <p14:sldId id="263"/>
            <p14:sldId id="257"/>
          </p14:sldIdLst>
        </p14:section>
        <p14:section name="coding styles" id="{7D47910D-84CD-1940-B80E-6F80D0214C94}">
          <p14:sldIdLst>
            <p14:sldId id="285"/>
            <p14:sldId id="286"/>
            <p14:sldId id="393"/>
            <p14:sldId id="287"/>
            <p14:sldId id="288"/>
          </p14:sldIdLst>
        </p14:section>
        <p14:section name="usage of node streams" id="{2A5DEC60-D2D1-A247-8375-C31FCA224B6A}">
          <p14:sldIdLst>
            <p14:sldId id="356"/>
            <p14:sldId id="261"/>
            <p14:sldId id="407"/>
            <p14:sldId id="258"/>
            <p14:sldId id="349"/>
            <p14:sldId id="350"/>
            <p14:sldId id="352"/>
            <p14:sldId id="353"/>
            <p14:sldId id="351"/>
            <p14:sldId id="354"/>
          </p14:sldIdLst>
        </p14:section>
        <p14:section name="implementing with streams" id="{9D0B3FB9-49DC-E842-A88F-CF6A86D55B4D}">
          <p14:sldIdLst>
            <p14:sldId id="269"/>
            <p14:sldId id="320"/>
            <p14:sldId id="321"/>
            <p14:sldId id="322"/>
          </p14:sldIdLst>
        </p14:section>
        <p14:section name="backpresure" id="{929A9F1E-98EE-D044-9739-B3B2BD45A015}">
          <p14:sldIdLst>
            <p14:sldId id="357"/>
            <p14:sldId id="358"/>
            <p14:sldId id="360"/>
            <p14:sldId id="361"/>
          </p14:sldIdLst>
        </p14:section>
        <p14:section name="Implementing Streams" id="{74179178-8AA8-5D41-805D-7A09D320BDC3}">
          <p14:sldIdLst>
            <p14:sldId id="363"/>
            <p14:sldId id="364"/>
          </p14:sldIdLst>
        </p14:section>
        <p14:section name="Readable" id="{F13BB311-67B6-42D2-8759-9EB4DB6C8A0B}">
          <p14:sldIdLst>
            <p14:sldId id="365"/>
            <p14:sldId id="366"/>
            <p14:sldId id="374"/>
            <p14:sldId id="375"/>
            <p14:sldId id="377"/>
            <p14:sldId id="378"/>
            <p14:sldId id="403"/>
            <p14:sldId id="396"/>
            <p14:sldId id="395"/>
            <p14:sldId id="397"/>
            <p14:sldId id="379"/>
          </p14:sldIdLst>
        </p14:section>
        <p14:section name="Writable" id="{74132EE0-97E1-4703-A610-880FA90D091C}">
          <p14:sldIdLst>
            <p14:sldId id="369"/>
            <p14:sldId id="370"/>
            <p14:sldId id="404"/>
          </p14:sldIdLst>
        </p14:section>
        <p14:section name="Transform" id="{A8B66663-A9EF-45FE-8028-B9AF18DF92C4}">
          <p14:sldIdLst>
            <p14:sldId id="367"/>
            <p14:sldId id="368"/>
            <p14:sldId id="405"/>
            <p14:sldId id="406"/>
          </p14:sldIdLst>
        </p14:section>
        <p14:section name="Implementation Options" id="{EF7026EE-07D5-41D7-822F-77CB6A938359}">
          <p14:sldIdLst>
            <p14:sldId id="372"/>
          </p14:sldIdLst>
        </p14:section>
        <p14:section name="Object Streams" id="{157D71E3-178A-A941-884F-9C4026172B28}">
          <p14:sldIdLst>
            <p14:sldId id="380"/>
            <p14:sldId id="381"/>
            <p14:sldId id="382"/>
            <p14:sldId id="384"/>
            <p14:sldId id="383"/>
            <p14:sldId id="385"/>
            <p14:sldId id="386"/>
          </p14:sldIdLst>
        </p14:section>
        <p14:section name="Error Handling and Leaks" id="{E41E878B-E641-408B-82C5-7D04C7DA257A}">
          <p14:sldIdLst>
            <p14:sldId id="373"/>
            <p14:sldId id="398"/>
            <p14:sldId id="399"/>
            <p14:sldId id="388"/>
            <p14:sldId id="389"/>
            <p14:sldId id="390"/>
            <p14:sldId id="400"/>
            <p14:sldId id="401"/>
          </p14:sldIdLst>
        </p14:section>
        <p14:section name="_aux" id="{359DF259-8F23-8B4D-95F4-BC79730E3823}">
          <p14:sldIdLst>
            <p14:sldId id="409"/>
            <p14:sldId id="40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42"/>
    <p:restoredTop sz="95214" autoAdjust="0"/>
  </p:normalViewPr>
  <p:slideViewPr>
    <p:cSldViewPr snapToGrid="0" snapToObjects="1">
      <p:cViewPr varScale="1">
        <p:scale>
          <a:sx n="81" d="100"/>
          <a:sy n="81" d="100"/>
        </p:scale>
        <p:origin x="1666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microsoft.com/office/2016/11/relationships/changesInfo" Target="changesInfos/changesInfo1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 Láštic" userId="ce096dab-31a5-4e6e-9276-1d26ba892509" providerId="ADAL" clId="{BE181930-68F5-4964-A964-BCE41813D00D}"/>
    <pc:docChg chg="custSel modSld">
      <pc:chgData name="Filip Láštic" userId="ce096dab-31a5-4e6e-9276-1d26ba892509" providerId="ADAL" clId="{BE181930-68F5-4964-A964-BCE41813D00D}" dt="2019-11-25T15:35:33.549" v="17" actId="113"/>
      <pc:docMkLst>
        <pc:docMk/>
      </pc:docMkLst>
      <pc:sldChg chg="modSp">
        <pc:chgData name="Filip Láštic" userId="ce096dab-31a5-4e6e-9276-1d26ba892509" providerId="ADAL" clId="{BE181930-68F5-4964-A964-BCE41813D00D}" dt="2019-11-25T15:35:33.549" v="17" actId="113"/>
        <pc:sldMkLst>
          <pc:docMk/>
          <pc:sldMk cId="3813466706" sldId="350"/>
        </pc:sldMkLst>
        <pc:spChg chg="mod">
          <ac:chgData name="Filip Láštic" userId="ce096dab-31a5-4e6e-9276-1d26ba892509" providerId="ADAL" clId="{BE181930-68F5-4964-A964-BCE41813D00D}" dt="2019-11-25T15:35:33.549" v="17" actId="113"/>
          <ac:spMkLst>
            <pc:docMk/>
            <pc:sldMk cId="3813466706" sldId="350"/>
            <ac:spMk id="2" creationId="{00000000-0000-0000-0000-000000000000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08T19:01:24.141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3354 23 24575,'-16'0'0,"-10"0"0,-9 0 0,-9 0 0,0 0 0,-11 0 0,-17 0 0,10 0 0,-32 0 0,53 0 0,-51 0 0,10 0 0,3 0 0,-3 0 0,24 0 0,0 0 0,-26 3 0,-1 5 0,20 9 0,5 2 0,10-7 0,0 1 0,-25 14 0,5 2 0,4-2 0,3-6 0,-3 2 0,-25 15 0,25-16 0,0 1 0,13 2 0,1 0 0,-6-3 0,0 0 0,7 2 0,1 1 0,0 0 0,0-1 0,-37 16 0,4 6 0,33-26 0,1-1 0,-28 17 0,20-15 0,1 0 0,-17 14 0,-10 2 0,25-11 0,3 4 0,11-7 0,0 6 0,0 0 0,9-2 0,2-1 0,9-2 0,4 8 0,1 3 0,5 9 0,-1 0 0,7 11 0,2-17 0,6 26 0,0-26 0,0 17 0,0-20 0,0 6 0,6-6 0,46 30 0,-13-29 0,1-7 0,6 0 0,8-6 0,-2-2 0,18 9 0,-8-6 0,5-3 0,-1-10 0,-1-1 0,-16 0 0,2-1-294,15 1 1,9-1-1,-7-1 294,-9-2 0,-2-1 0,11 2 0,-1-1 0,-11-6 0,-2 0 0,37 0 0,-31 4 0,1 2 0,-8-5 0,1 0 0,2 4 0,0 0 0,-4-5 0,-1 0 0,40 8 0,8-6 881,-30 13-881,0-13 0,15 6 0,-12-8 0,25 9 0,-44-7 0,38 7 0,-49-3 0,51-4 0,-17 13 0,10-13 0,11 16 0,-24-8 0,10 1 0,-14-4 0,0-7 0,-11 7 0,-3-5 0,1 4 0,-10 0 0,9-4 0,-11 4 0,25 3 0,-19-6 0,44 14 0,-33-7 0,36 10 0,-24-3 0,24 3 0,-37-15 0,1 0 0,34 12 0,-19-16 0,-4-1 0,-7 8 0,17-7 0,2-2 0,-9 1 0,8 0 0,3 0 0,-32 0 0,-1 0 0,15 0 0,0 0 0,-14 0 0,-1 0 0,12 0 0,-1 0 0,26 0 0,-32 0 0,1 0 0,-9 0 0,0 0 0,8 0 0,0 0 0,-6 0 0,1 0 0,21 0 0,3 0 0,-15 0 0,1 0-284,23 0 0,1 0 284,-15 0 0,-2 0 0,7 0 0,1 0 0,-9 1 0,-2-2 0,1-9 0,1 0 0,8 8 0,1-1 0,2-13 0,0 0 0,-9 15 0,1-1 0,13-12 0,0-6 0,-1-1 0,-3-1 0,-19 3 0,-1-1 0,17-4 0,-6 0 0,3-2 0,-25 11 0,1-2 0,35-20 0,-14 2 0,-17 3 0,-20 5 568,-9 7-568,-4 3 0,-15 8 0,7-2 0,-12-5 0,7-1 0,-8-16 0,4 7 0,-5-16 0,0 16 0,0-41 0,-13 26 0,-5-8 0,-7-2 0,-9 14 0,-6 1 0,-12-22 0,-6-1-239,-8 8 1,-1 2 238,13 1 0,-1 1 0,-17-3 0,-1 3 0,16 13 0,1 0 0,-11-14 0,0 2 0,14 21 0,2 2 0,-2-13 0,3 3 0,-12 12 0,15-7 0,0 1 0,-14 14 0,5-6 0,-1 1 0,-20 0 0,14 1 0,-3-1 0,2 2 0,2 1 0,13 0 0,-2 0 0,-21-2 0,-1 1 0,-22-6 0,35 6 0,-1 0 0,1 5 0,4 1 477,-11-7-477,1 7 0,19-3 0,-25 11 0,0-6 0,-12 8 0,15 0 0,-1 0 0,-13 0 0,-3 0 0,-1 0 0,4 0 0,0 0 0,10 0 0,1 0 0,17 0 0,-1 0 0,-2 0 0,0 0 0,12 0 0,13 0 0,-11 0 0,21 0 0,-39 0 0,30 0 0,-48 0 0,18-15 0,-34 11 0,9-11 0,30 14 0,-3 2 0,0-6 0,0 0 0,0 3 0,-1 1 0,-6-4 0,2 0 0,12 0 0,1 1 0,0 3 0,2 0 0,-34-8 0,42 9 0,-10 0 0,33-11 0,-23 8 0,16-7 0,-16 10 0,7 0 0,-9 0 0,16 0 0,2-11 0,1 9 0,-5-9 0,-5 6 0,-7-3 0,7 1 0,0-5 0,2 11 0,16-9 0,1 9 0,7-7 0,0 7 0,-1-3 0,5 4 0,1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08T19:01:48.918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1 24575,'16'0'0,"1"0"0,0 0 0,-1 0 0,0 0 0,1 0 0,0 0 0,14 0 0,-11 0 0,6 0 0,5 0 0,-11 0 0,12 0 0,-8 0 0,0 5 0,0-4 0,-1 4 0,1-5 0,0 0 0,9 0 0,-7 0 0,7 0 0,-10 0 0,1 0 0,0 0 0,-7 0 0,5 0 0,-4 6 0,6-5 0,-1 4 0,1-5 0,-6 0 0,-3 0 0,1 0 0,1 0 0,-4 4 0,2-3 0,-10 4 0,11-5 0,-5 0 0,11 0 0,-11 0 0,11 0 0,-11 0 0,4 0 0,-6 0 0,1 0 0,5 0 0,3 0 0,-1 0 0,5 0 0,-11 0 0,11 0 0,-5 0 0,7 0 0,0 0 0,0 0 0,0 0 0,0 0 0,8 0 0,-6 0 0,16 0 0,-7 0 0,8 0 0,-8 0 0,7 0 0,-7 0 0,20 0 0,-17 0 0,15 0 0,-18 0 0,8 0 0,1 0 0,0 0 0,0 0 0,-9 0 0,-3 0 0,1 0 0,13 0 0,1 0 0,8 0 0,-11 0 0,0 0 0,-1 0 0,-8 0 0,-2 0 0,-16 0 0,-1 0 0,-7 0 0,0 0 0,7 0 0,1 0 0,16 0 0,2 0 0,9 0 0,-1 0 0,13 0 0,-19 0 0,7 0 0,-20 0 0,9 0 0,-7 0 0,7 0 0,-10 0 0,10 0 0,-7 0 0,7 0 0,-1 0 0,-6 0 0,1 0 0,-26 5 0,0-4 0,-12 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08T19:01:52.28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0 24575,'16'0'0,"1"0"0,7 0 0,20 0 0,-6 0 0,28 0 0,-28 0 0,15 0 0,-18 0 0,-7 0 0,-3 0 0,-9 0 0,1 0 0,27 0 0,-22 0 0,21 0 0,-6 0 0,-8 0 0,15 0 0,-26 0 0,4 0 0,-5 0 0,0 0 0,-1 0 0,-7 0 0,7 0 0,1 0 0,7 0 0,9 0 0,2 0 0,8 0 0,1 0 0,0 0 0,-9 0 0,-9 0 0,-4 0 0,-11 0 0,5 0 0,-1 0 0,3 0 0,5 0 0,1 0 0,-6 0 0,4 0 0,-11 0 0,11 0 0,-11 0 0,4 0 0,1 0 0,1 0 0,7 0 0,-7 0 0,-1 0 0,-7 0 0,0 0 0,7 0 0,1 0 0,16 0 0,2 0 0,9 0 0,11 0 0,-17 0 0,15 0 0,-27 0 0,15 0 0,-15 0 0,16 0 0,-7 0 0,-7 0 0,-3 0 0,-10 0 0,-4 0 0,32 0 0,-12 0 0,24 0 0,-11 0 0,-16 0 0,-3 0 0,-16 0 0,0 0 0,7 0 0,1 0 0,0 0 0,5 0 0,-11 0 0,5 0 0,-7 0 0,0 0 0,7 0 0,-5 0 0,20 0 0,-3 0 0,16 0 0,0 0 0,0 0 0,-1 0 0,1 0 0,0 0 0,11 0 0,-8 0 0,8 0 0,-11 0 0,-16 0 0,3 0 0,-14 0 0,1 0 0,-3 0 0,-5 0 0,-5 0 0,-1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08T19:02:38.38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1208 127 24575,'-16'0'0,"5"0"0,-11 0 0,11 0 0,-11 0 0,-4 0 0,-1 0 0,-14 0 0,6 0 0,-9 0 0,-11 0 0,-3 0 0,-1 0 0,-7 0 0,34 0 0,-19 0 0,11 0 0,2 0 0,1 0 0,5 0 0,19 0 0,-11 0 0,8 0 0,-2 0 0,-14 0 0,12 4 0,-11-3 0,13 9 0,-6-4 0,0 6 0,0-5 0,1 3 0,-1-3 0,6 4 0,-4 0 0,4 0 0,-6 1 0,7-1 0,-5 5 0,10 2 0,-5-1 0,6 5 0,1-11 0,-2 11 0,7-11 0,0 5 0,5-7 0,0 7 0,0-6 0,0 13 0,0-6 0,0 0 0,0 5 0,0-4 0,4-1 0,2 5 0,19-2 0,-4 4 0,20 5 0,-15-5 0,27-1 0,-24 1 0,24-8 0,-18 3 0,9-5 0,-10 0 0,8 0 0,-7-1 0,0 1 0,6 0 0,-15-2 0,16 2 0,-7 0 0,0-1 0,6 1 0,-6 0 0,9-6 0,0 5 0,0-5 0,-1 0 0,1 5 0,0-12 0,0 12 0,0-11 0,-1 4 0,12-6 0,-17 0 0,26 0 0,-26 0 0,17 0 0,-11 0 0,0 0 0,0 0 0,-1 0 0,1 0 0,11 0 0,-8 0 0,19 0 0,-8 0 0,0 0 0,9 0 0,-9 0 0,0 0 0,8 0 0,-8 0 0,0 0 0,-3-6 0,1 4 0,-19-4 0,16 6 0,-27 0 0,16 0 0,-7 0 0,9 0 0,-1 0 0,12 0 0,3 0 0,12 0 0,-12 0 0,22 0 0,-30 0 0,44 0 0,-33 0 0,22 0 0,-13 0 0,13 0 0,-10 0 0,10 0 0,0 0 0,-11 0 0,25 0 0,-44 0 0,25 0 0,-49 0 0,23 0 0,-5 0 0,24 0 0,16 0 0,-37 0 0,0 0 0,0 0 0,0 0 0,0 0 0,1 0 0,-1 0 0,0 0 0,0 0 0,0 0 0,36 0 0,11 0 0,-10 0 0,-37 0 0,0 0 0,36 0 0,-14 0 0,-5 0 0,-30 0 0,41 0 0,-45 0 0,33 0 0,-6 0 0,2 0 0,21 0 0,-14 7 0,0 3 0,1-1 0,-12 5 0,8-12 0,-19 5 0,19-7 0,-8 0 0,12 0 0,-1 0 0,0 0 0,14 0 0,-30 0 0,39 0 0,-26 0 0,0 0 0,1 0 0,-32 0 0,8 0 0,13 0 0,2 0 0,11 0 0,0 0 0,1 0 0,-1 0 0,0-16 0,-11 12 0,-3-11 0,-20 15 0,-2 0 0,-16 0 0,-1 0 0,-7 0 0,0 0 0,-4-11 0,3 4 0,-6-15 0,2 5 0,-4-16 0,0-2 0,0-9 0,0 0 0,0 9 0,0-7 0,-6 16 0,0-7 0,-12 9 0,0 0 0,-9-8 0,3 5 0,-11-1 0,8 5 0,-14 7 0,6-9 0,-9 9 0,9-4 0,-18-4 0,15 9 0,-9-8 0,6 9 0,6 7 0,-9-6 0,0 11 0,0-11 0,0 12 0,9-6 0,-18 7 0,15-6 0,-17 4 0,20-10 0,-7 11 0,7-4 0,0 5 0,-7-7 0,-4 5 0,-1-4 0,1 1 0,4 3 0,7-3 0,-9 5 0,0 0 0,1 0 0,-1 0 0,9 0 0,-7 0 0,-4 0 0,-1 0 0,-8 0 0,-1 0 0,10 0 0,-10 0 0,1 0 0,8 0 0,-8 0 0,0 0 0,8 0 0,-8 0 0,-1-8 0,10 6 0,-10-5 0,1-1 0,17 6 0,-26-6 0,26 2 0,-29 4 0,21-11 0,-21 4 0,9 0 0,0 2 0,3 0 0,11 5 0,0-4 0,-11-2 0,8 6 0,-20-13 0,9 13 0,-11-14 0,-14 15 0,10-15 0,-24 14 0,10-14 0,37 14 0,0 1 0,-37-15 0,4 14 0,14-6 0,10 8 0,4 0 0,0 0 0,17 0 0,-15 0 0,18 0 0,0 0 0,2 0 0,9 0 0,-9 0 0,7 0 0,-15 0 0,14 0 0,-26 0 0,15 6 0,-17-4 0,0 12 0,-3-4 0,0 6 0,3-7 0,11 4 0,9-11 0,-7 4 0,16-1 0,-16-3 0,16 3 0,-7-5 0,0 6 0,7-4 0,-16 4 0,16-6 0,-7 0 0,10 6 0,-10-5 0,7 4 0,-16-5 0,7 0 0,-9 0 0,0 0 0,-11 0 0,8 0 0,-8 0 0,0 0 0,8 0 0,0 0 0,6 0 0,15 0 0,-16 0 0,16 0 0,-7 0 0,9 0 0,0 0 0,-9 0 0,7 0 0,-16 0 0,16-5 0,-15 4 0,6-5 0,-9 6 0,9 0 0,-7 0 0,16 0 0,-7 0 0,15 0 0,3 0 0,5 0 0,1 0 0,0 0 0,-16 0 0,5 0 0,-21 0 0,6 0 0,0 0 0,2 0 0,9 0 0,7 0 0,5 0 0,8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08T18:57:00.04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1588 325 24575,'-24'0'0,"4"0"0,-33 0 0,4 0 0,-9 0 0,-9 0 0,29 0 0,-40 0 0,26 0 0,-32 0 0,26 7 0,-8 10 0,3 20 0,3-2 0,-16 21 0,12-10 0,25-16 0,-2 1 0,1-1 0,0 0 0,-1 0 0,1 0 0,-27 26 0,-10 3 0,31-10 0,-16 6 0,38-19 0,-11 0 0,22-12 0,-10 0 0,2 8 0,7-12 0,1 20 0,13-12 0,0 16 0,-5-9 0,4 7 0,-5-8 0,6 10 0,-13 0 0,10-9 0,-10 18 0,13 10 0,0 23 0,0-36 0,0 0 0,0 0 0,0 1 0,0-1 0,0 0 0,0 0 0,0 0 0,0 36 0,0-2 0,0-15 0,0 0 0,0-20 0,0 4 0,0-18 0,0 9 0,0-9 0,13 6 0,6 6 0,10-1 0,-4 9 0,5 1 0,-6-10 0,10 21 0,-11-21 0,0 9 0,-8-11 0,-7-9 0,5 7 0,-12-16 0,6 15 0,-7-6 0,0 0 0,5-2 0,2-9 0,-1-1 0,0-5 0,-6-3 0,0 1 0,0 10 0,0 0 0,0 16 0,0-7 0,0 8 0,0-8 0,0 7 0,0-7 0,0 9 0,0-1 0,0 1 0,0-9 0,-11-2 0,8-1 0,-14 3 0,16 0 0,-12 7 0,11-7 0,-5 9 0,7-1 0,0 1 0,0 11 0,0-8 0,8 19 0,9-8 0,30 16 0,-9-14 0,-2-22 0,2 0 0,11 26 0,-7-29 0,2 1 0,17 29 0,-17-35 0,-2-1 0,13 24 0,9-11 0,2-1 0,-2 7 0,4-7 0,1-2 0,6 8 0,-25-22 0,1 1 0,-6 3 0,1 0 0,3-7 0,0-2 0,28 19 0,-5-7 0,8-3 0,-30-5 0,44 4 0,-32-11 0,21 1 0,-25-8 0,8 5 0,6-13 0,-20 16 0,26-15 0,-28 15 0,33-7 0,3 8 0,-36-9 0,0-1 0,37 10 0,-4-8 0,-14-3 0,0-8 0,1 0 0,29 0 0,-22 0 0,-21 0 0,1 0 0,29 0 0,1 0 0,9 0 0,-23 0 0,-17 0 0,1 0 0,34 0 0,-25 0 0,0 0 0,25 0 0,-36 0 0,3 0 0,14 0 0,-2 0 0,19 0 0,-21 0 0,0 0 0,20 0 0,-11 0 0,22 0 0,-16 0 0,-10 0 0,10 0 0,0 0 0,3 0 0,-36 0 0,0 0 0,0-5 0,1 1 0,-1 3 0,0 0 0,36-8 0,-3 1 0,-34 6 0,16-21 0,-28 19 0,19-11 0,-13 15 0,26-9 0,-7 6 0,34-6 0,-34-4 0,7 10 0,0-10 0,-19 7 0,18 4 0,-33-10 0,-2 5 0,11-15 0,5 5 0,3-19 0,5 0 0,-19-2 0,26-25 0,-9 6 0,-20 17 0,-1 0 0,5-24 0,16-13 0,-15 13 0,-7 0 0,10-7 0,-9-17 0,-5 22 0,-3 5 0,0-4 0,-10 17 0,0 0 0,10-12 0,0 0 0,-12 7 0,-1 3 0,14-33 0,-10 0 0,-3-4 0,13 1 0,-8 2 0,6 15 0,-5-14 0,16-4 0,-25 39 0,0-4 0,12-26 0,-1 0 0,-14 28 0,-1-1 0,10-33 0,1-1 0,-6 31 0,-1 2 0,-4-16 0,1-1 0,7 0 0,0 1 0,-9 8 0,0 0 0,5-8 0,0 3 0,0-26 0,-1-8 0,-10 30 0,0-1 0,0 1 0,0-1 0,0 1 0,0-1 0,0-13 0,0 10 0,0 1 0,0 17 0,0-14 0,0 8 0,0-11 0,0 17 0,0-1 0,0 18 0,0-15 0,-7 7 0,-3-12 0,-6 0 0,-6 3 0,-1 11 0,1 9 0,-15-11 0,19 10 0,-13-11 0,12 12 0,-26-14 0,13 12 0,-23-25 0,32 15 0,-25-4 0,3 12 0,-38-7 0,-4-3 0,21 5 0,-1 2 0,21 20 0,-26-2 0,20 8 0,1 2 0,-13 0 0,12-1 0,-2 1 0,-22 1 0,17 2 0,-3 1 0,2 3 0,0 1 0,-7-5 0,1 2 0,6 7 0,0 1-223,-17-10 0,-2 1 223,9 8 0,-1 1 0,-7-5 0,1 0 0,9 6 0,-1 0 0,-18 0 0,-2 0-519,6 0 0,1 0 519,-9 0 0,1 0 0,3 0 0,0 0 0,-3 0 0,-1 0-485,24 4 0,-1 0 1,-2 1 484,-4 0 0,-1-1 0,-1 3 0,-9 1 0,0 3 0,5-1 0,-1 2 0,0 0 0,3-3 0,-4 0 0,10 1-11,21 0 0,2-1 11,-29 0 0,0-3 0,26-1 0,3-1 389,-37 4-389,-11 2 979,35 7-979,-18 1 1566,33-3-1566,-19 2 26,-6 0-26,19-7 0,-39 8 0,40-9 0,-31 2 0,-1 6 0,11-15 0,-23 16 0,23-8 0,10 0 0,19-2 0,-1-8 0,16 0 0,-15 5 0,20-3 0,0 3 0,-8-5 0,-3 0 0,0 0 0,2 0 0,15 0 0,-4 0 0,11 0 0,-20-7 0,-9-2 0,-7-6 0,-8-1 0,11 2 0,0 6 0,0 1 0,0 7 0,-11 0 0,8 0 0,-8 0 0,11 0 0,9 0 0,9 0 0,4 0 0,11 4 0,-12-3 0,6 3 0,-7-4 0,6 0 0,7 0 0,7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08T19:35:58.949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16 24575,'17'0'0,"14"0"0,-2 0 0,26 0 0,3 0 0,11 0 0,1 0 0,29 0 0,-22 0 0,-21 0 0,0 0 0,17 0 0,-17 0 0,1 0 0,20 0 0,22 0 0,-30 0 0,-19 0 0,14 0 0,-26-7 0,8 5 0,-13-4 0,-1 6 0,-6 0 0,7 0 0,-16 0 0,14 0 0,-2 0 0,26 0 0,-9 0 0,10 0 0,-1 0 0,-9 0 0,1 0 0,-15 0 0,1 0 0,-7 0 0,0 0 0,-10 0 0,0 0 0,-6 0 0,6 0 0,-7 0 0,7 0 0,1 0 0,1 4 0,-3-3 0,1 3 0,-5-4 0,11 0 0,-11 0 0,4 0 0,1 0 0,1 0 0,1 0 0,13 0 0,-3 0 0,7 0 0,7 0 0,-16 0 0,6 0 0,-8 0 0,0 0 0,0 0 0,0 5 0,-1-3 0,1 3 0,9-5 0,-14 4 0,6-3 0,-9 3 0,-6-4 0,6 0 0,-7 0 0,0 0 0,1 0 0,5 0 0,-4 0 0,1 0 0,-8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08T19:36:07.67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24575,'44'0'0,"-15"0"0,36 0 0,-28 0 0,18 0 0,45 0 0,-42 0 0,33 0 0,-25 0 0,17 0 0,7 0 0,-33 0 0,-1 0 0,31 0 0,-37 0 0,0 0 0,36 0 0,-3 0 0,-25 0 0,9 0 0,-29 0 0,15 0 0,-19 0 0,10 0 0,-15 0 0,11 0 0,-12 0 0,16 0 0,0 0 0,-16 0 0,-3 0 0,-1 0 0,-11 0 0,27 0 0,-20 0 0,21 0 0,-15 0 0,7 0 0,-16 0 0,5 0 0,5 0 0,-1 0 0,15 0 0,-15 0 0,7 0 0,0 0 0,-7 0 0,15 0 0,-6 0 0,9 0 0,-9 0 0,6 0 0,-15 0 0,0 0 0,-3 0 0,-6 0 0,7 0 0,8 0 0,-5 0 0,5 0 0,-8 0 0,0 6 0,-7-5 0,14 4 0,-2-5 0,14 0 0,1 7 0,11-6 0,-8 6 0,19-7 0,-19 0 0,8 0 0,-11 0 0,0 0 0,-1 0 0,-8 0 0,-8 0 0,-12 0 0,1 0 0,1 0 0,7 0 0,0 0 0,9 0 0,-7 0 0,15 0 0,-15 0 0,7 0 0,0 0 0,-14 0 0,21 0 0,-20 0 0,6 0 0,-11 0 0,1 0 0,1 0 0,1 0 0,-3 0 0,-5 0 0,14 0 0,5 0 0,-1 0 0,3 0 0,-20 0 0,4 0 0,-5 0 0,-1 0 0,-4 0 0,-1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1731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1731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AF28D6B5-4D69-4149-A337-551CE67E20C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8427" cy="511731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2" y="9721106"/>
            <a:ext cx="3078427" cy="511731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380877A4-AC7E-7349-AEF9-C63429A9F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03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substack</a:t>
            </a:r>
            <a:r>
              <a:rPr lang="en-US" dirty="0"/>
              <a:t>/stream-handbook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5640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 err="1"/>
              <a:t>Doksy</a:t>
            </a:r>
            <a:r>
              <a:rPr lang="sk-SK" dirty="0"/>
              <a:t> </a:t>
            </a:r>
            <a:r>
              <a:rPr lang="sk-SK" dirty="0" err="1"/>
              <a:t>uvadzaju</a:t>
            </a:r>
            <a:r>
              <a:rPr lang="sk-SK" dirty="0"/>
              <a:t> aj my sme si vraveli,</a:t>
            </a:r>
          </a:p>
          <a:p>
            <a:r>
              <a:rPr lang="sk-SK" dirty="0" err="1"/>
              <a:t>ze</a:t>
            </a:r>
            <a:r>
              <a:rPr lang="sk-SK" dirty="0"/>
              <a:t> pre </a:t>
            </a:r>
            <a:r>
              <a:rPr lang="sk-SK" dirty="0" err="1"/>
              <a:t>readable</a:t>
            </a:r>
            <a:r>
              <a:rPr lang="sk-SK" dirty="0"/>
              <a:t> </a:t>
            </a:r>
            <a:r>
              <a:rPr lang="sk-SK" dirty="0" err="1"/>
              <a:t>vam</a:t>
            </a:r>
            <a:r>
              <a:rPr lang="sk-SK" dirty="0"/>
              <a:t> </a:t>
            </a:r>
            <a:r>
              <a:rPr lang="sk-SK" dirty="0" err="1"/>
              <a:t>staci</a:t>
            </a:r>
            <a:r>
              <a:rPr lang="sk-SK" dirty="0"/>
              <a:t> _</a:t>
            </a:r>
            <a:r>
              <a:rPr lang="sk-SK" dirty="0" err="1"/>
              <a:t>read</a:t>
            </a:r>
            <a:r>
              <a:rPr lang="sk-SK" dirty="0"/>
              <a:t> </a:t>
            </a:r>
            <a:r>
              <a:rPr lang="sk-SK" dirty="0" err="1"/>
              <a:t>implementnut</a:t>
            </a:r>
            <a:r>
              <a:rPr lang="sk-SK" dirty="0"/>
              <a:t>, ale </a:t>
            </a:r>
            <a:r>
              <a:rPr lang="sk-SK" dirty="0" err="1"/>
              <a:t>nestaci</a:t>
            </a:r>
            <a:r>
              <a:rPr lang="sk-SK" dirty="0"/>
              <a:t>, </a:t>
            </a:r>
            <a:r>
              <a:rPr lang="sk-SK" dirty="0" err="1"/>
              <a:t>bohizial</a:t>
            </a:r>
            <a:r>
              <a:rPr lang="sk-SK" dirty="0"/>
              <a:t>.....</a:t>
            </a:r>
          </a:p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032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 err="1"/>
              <a:t>Objektovy</a:t>
            </a:r>
            <a:r>
              <a:rPr lang="sk-SK" dirty="0"/>
              <a:t> </a:t>
            </a:r>
            <a:r>
              <a:rPr lang="sk-SK" dirty="0" err="1"/>
              <a:t>transform</a:t>
            </a:r>
            <a:r>
              <a:rPr lang="sk-SK" dirty="0"/>
              <a:t> je </a:t>
            </a:r>
            <a:r>
              <a:rPr lang="sk-SK" dirty="0" err="1"/>
              <a:t>easy</a:t>
            </a:r>
            <a:r>
              <a:rPr lang="sk-SK" dirty="0"/>
              <a:t>, najme ak je </a:t>
            </a:r>
            <a:r>
              <a:rPr lang="sk-SK" dirty="0" err="1"/>
              <a:t>pass</a:t>
            </a:r>
            <a:r>
              <a:rPr lang="sk-SK" dirty="0"/>
              <a:t> </a:t>
            </a:r>
            <a:r>
              <a:rPr lang="sk-SK" dirty="0" err="1"/>
              <a:t>through</a:t>
            </a:r>
            <a:r>
              <a:rPr lang="sk-SK" dirty="0"/>
              <a:t> a </a:t>
            </a:r>
            <a:r>
              <a:rPr lang="sk-SK" dirty="0" err="1"/>
              <a:t>nemusi</a:t>
            </a:r>
            <a:r>
              <a:rPr lang="sk-SK" dirty="0"/>
              <a:t> </a:t>
            </a:r>
            <a:r>
              <a:rPr lang="sk-SK" dirty="0" err="1"/>
              <a:t>buffrovat</a:t>
            </a:r>
            <a:r>
              <a:rPr lang="sk-SK" dirty="0"/>
              <a:t> tak je to jeden </a:t>
            </a:r>
            <a:r>
              <a:rPr lang="sk-SK" dirty="0" err="1"/>
              <a:t>push</a:t>
            </a:r>
            <a:r>
              <a:rPr lang="sk-SK" dirty="0"/>
              <a:t> a jeden </a:t>
            </a:r>
            <a:r>
              <a:rPr lang="sk-SK" dirty="0" err="1"/>
              <a:t>cb</a:t>
            </a:r>
            <a:r>
              <a:rPr lang="sk-SK" dirty="0"/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1152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011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porovnajme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tri </a:t>
            </a:r>
            <a:r>
              <a:rPr lang="en-US" dirty="0" err="1"/>
              <a:t>styly</a:t>
            </a:r>
            <a:r>
              <a:rPr lang="en-US" dirty="0"/>
              <a:t> </a:t>
            </a:r>
            <a:r>
              <a:rPr lang="en-US" dirty="0" err="1"/>
              <a:t>kodovania</a:t>
            </a:r>
            <a:r>
              <a:rPr lang="en-US" dirty="0"/>
              <a:t> </a:t>
            </a:r>
            <a:r>
              <a:rPr lang="en-US" dirty="0" err="1"/>
              <a:t>toho</a:t>
            </a:r>
            <a:r>
              <a:rPr lang="en-US" dirty="0"/>
              <a:t> </a:t>
            </a:r>
            <a:r>
              <a:rPr lang="en-US" dirty="0" err="1"/>
              <a:t>isteho</a:t>
            </a:r>
            <a:r>
              <a:rPr lang="en-US" dirty="0"/>
              <a:t>, je to </a:t>
            </a:r>
            <a:r>
              <a:rPr lang="en-US" dirty="0" err="1"/>
              <a:t>viac</a:t>
            </a:r>
            <a:r>
              <a:rPr lang="en-US" dirty="0"/>
              <a:t> </a:t>
            </a:r>
            <a:r>
              <a:rPr lang="en-US" dirty="0" err="1"/>
              <a:t>menej</a:t>
            </a:r>
            <a:r>
              <a:rPr lang="en-US" dirty="0"/>
              <a:t> RECAP</a:t>
            </a:r>
            <a:r>
              <a:rPr lang="en-US" baseline="0" dirty="0"/>
              <a:t> z paradigm a </a:t>
            </a:r>
            <a:r>
              <a:rPr lang="en-US" baseline="0" dirty="0" err="1"/>
              <a:t>styly</a:t>
            </a:r>
            <a:r>
              <a:rPr lang="en-US" baseline="0" dirty="0"/>
              <a:t> </a:t>
            </a:r>
            <a:r>
              <a:rPr lang="en-US" baseline="0" dirty="0" err="1"/>
              <a:t>prednasky</a:t>
            </a:r>
            <a:r>
              <a:rPr lang="en-US" baseline="0" dirty="0"/>
              <a:t>, a </a:t>
            </a:r>
            <a:r>
              <a:rPr lang="en-US" baseline="0" dirty="0" err="1"/>
              <a:t>pozrime</a:t>
            </a:r>
            <a:r>
              <a:rPr lang="en-US" baseline="0" dirty="0"/>
              <a:t> </a:t>
            </a:r>
            <a:r>
              <a:rPr lang="en-US" baseline="0" dirty="0" err="1"/>
              <a:t>sa</a:t>
            </a:r>
            <a:r>
              <a:rPr lang="en-US" baseline="0" dirty="0"/>
              <a:t> </a:t>
            </a:r>
            <a:r>
              <a:rPr lang="en-US" baseline="0" dirty="0" err="1"/>
              <a:t>kolko</a:t>
            </a:r>
            <a:r>
              <a:rPr lang="en-US" baseline="0" dirty="0"/>
              <a:t> memory ten program </a:t>
            </a:r>
            <a:r>
              <a:rPr lang="en-US" baseline="0" dirty="0" err="1"/>
              <a:t>spotrebuje</a:t>
            </a:r>
            <a:r>
              <a:rPr lang="en-US" baseline="0" dirty="0"/>
              <a:t> v </a:t>
            </a:r>
            <a:r>
              <a:rPr lang="en-US" baseline="0" dirty="0" err="1"/>
              <a:t>zavislosti</a:t>
            </a:r>
            <a:r>
              <a:rPr lang="en-US" baseline="0" dirty="0"/>
              <a:t> </a:t>
            </a:r>
            <a:r>
              <a:rPr lang="en-US" baseline="0" dirty="0" err="1"/>
              <a:t>na</a:t>
            </a:r>
            <a:r>
              <a:rPr lang="en-US" baseline="0" dirty="0"/>
              <a:t> </a:t>
            </a:r>
            <a:r>
              <a:rPr lang="en-US" baseline="0" dirty="0" err="1"/>
              <a:t>velkosti</a:t>
            </a:r>
            <a:r>
              <a:rPr lang="en-US" baseline="0" dirty="0"/>
              <a:t> </a:t>
            </a:r>
            <a:r>
              <a:rPr lang="en-US" baseline="0" dirty="0" err="1"/>
              <a:t>suboru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 err="1"/>
              <a:t>Ciselka</a:t>
            </a:r>
            <a:r>
              <a:rPr lang="en-US" baseline="0" dirty="0"/>
              <a:t> </a:t>
            </a:r>
            <a:r>
              <a:rPr lang="en-US" baseline="0" dirty="0" err="1"/>
              <a:t>sa</a:t>
            </a:r>
            <a:r>
              <a:rPr lang="en-US" baseline="0" dirty="0"/>
              <a:t> </a:t>
            </a:r>
            <a:r>
              <a:rPr lang="en-US" baseline="0" dirty="0" err="1"/>
              <a:t>mozu</a:t>
            </a:r>
            <a:r>
              <a:rPr lang="en-US" baseline="0" dirty="0"/>
              <a:t> </a:t>
            </a:r>
            <a:r>
              <a:rPr lang="en-US" baseline="0" dirty="0" err="1"/>
              <a:t>lisit</a:t>
            </a:r>
            <a:r>
              <a:rPr lang="en-US" baseline="0" dirty="0"/>
              <a:t> od </a:t>
            </a:r>
            <a:r>
              <a:rPr lang="en-US" baseline="0" dirty="0" err="1"/>
              <a:t>verzie</a:t>
            </a:r>
            <a:r>
              <a:rPr lang="en-US" baseline="0" dirty="0"/>
              <a:t> </a:t>
            </a:r>
            <a:r>
              <a:rPr lang="en-US" baseline="0" dirty="0" err="1"/>
              <a:t>nodu</a:t>
            </a:r>
            <a:r>
              <a:rPr lang="en-US" baseline="0" dirty="0"/>
              <a:t> a </a:t>
            </a:r>
            <a:r>
              <a:rPr lang="en-US" baseline="0" dirty="0" err="1"/>
              <a:t>verzie</a:t>
            </a:r>
            <a:r>
              <a:rPr lang="en-US" baseline="0" dirty="0"/>
              <a:t> OS.</a:t>
            </a:r>
          </a:p>
          <a:p>
            <a:endParaRPr lang="en-US" baseline="0" dirty="0"/>
          </a:p>
          <a:p>
            <a:r>
              <a:rPr lang="en-US" baseline="0" dirty="0" err="1"/>
              <a:t>Priklady</a:t>
            </a:r>
            <a:r>
              <a:rPr lang="en-US" baseline="0" dirty="0"/>
              <a:t> </a:t>
            </a:r>
            <a:r>
              <a:rPr lang="en-US" baseline="0" dirty="0" err="1"/>
              <a:t>su</a:t>
            </a:r>
            <a:r>
              <a:rPr lang="en-US" baseline="0" dirty="0"/>
              <a:t> v 2019-javascript/</a:t>
            </a:r>
          </a:p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021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</a:t>
            </a:r>
            <a:r>
              <a:rPr lang="en-US" dirty="0"/>
              <a:t> </a:t>
            </a:r>
            <a:r>
              <a:rPr lang="en-US" dirty="0" err="1"/>
              <a:t>zkomplikujeme</a:t>
            </a:r>
            <a:r>
              <a:rPr lang="en-US" baseline="0" dirty="0"/>
              <a:t> </a:t>
            </a:r>
            <a:r>
              <a:rPr lang="en-US" baseline="0" dirty="0" err="1"/>
              <a:t>priklad</a:t>
            </a:r>
            <a:r>
              <a:rPr lang="en-US" baseline="0" dirty="0"/>
              <a:t> z </a:t>
            </a:r>
            <a:r>
              <a:rPr lang="en-US" baseline="0" dirty="0" err="1"/>
              <a:t>predosleho</a:t>
            </a:r>
            <a:r>
              <a:rPr lang="en-US" baseline="0" dirty="0"/>
              <a:t> </a:t>
            </a:r>
            <a:r>
              <a:rPr lang="en-US" baseline="0" dirty="0" err="1"/>
              <a:t>slajdu</a:t>
            </a:r>
            <a:r>
              <a:rPr lang="en-US" baseline="0" dirty="0"/>
              <a:t> </a:t>
            </a:r>
            <a:r>
              <a:rPr lang="en-US" baseline="0" dirty="0" err="1"/>
              <a:t>aj</a:t>
            </a:r>
            <a:r>
              <a:rPr lang="en-US" baseline="0" dirty="0"/>
              <a:t> o </a:t>
            </a:r>
            <a:r>
              <a:rPr lang="en-US" baseline="0" dirty="0" err="1"/>
              <a:t>nejaky</a:t>
            </a:r>
            <a:r>
              <a:rPr lang="en-US" baseline="0" dirty="0"/>
              <a:t> processing (</a:t>
            </a:r>
            <a:r>
              <a:rPr lang="en-US" baseline="0" dirty="0" err="1"/>
              <a:t>napriklad</a:t>
            </a:r>
            <a:r>
              <a:rPr lang="en-US" baseline="0" dirty="0"/>
              <a:t> slit </a:t>
            </a:r>
            <a:r>
              <a:rPr lang="en-US" baseline="0" dirty="0" err="1"/>
              <a:t>na</a:t>
            </a:r>
            <a:r>
              <a:rPr lang="en-US" baseline="0" dirty="0"/>
              <a:t> </a:t>
            </a:r>
            <a:r>
              <a:rPr lang="en-US" baseline="0" dirty="0" err="1"/>
              <a:t>riadky</a:t>
            </a:r>
            <a:r>
              <a:rPr lang="en-US" baseline="0" dirty="0"/>
              <a:t>). </a:t>
            </a:r>
            <a:r>
              <a:rPr lang="en-US" baseline="0" dirty="0" err="1"/>
              <a:t>Porovnavajme</a:t>
            </a:r>
            <a:r>
              <a:rPr lang="en-US" baseline="0" dirty="0"/>
              <a:t> </a:t>
            </a:r>
            <a:r>
              <a:rPr lang="en-US" baseline="0" dirty="0" err="1"/>
              <a:t>styl</a:t>
            </a:r>
            <a:r>
              <a:rPr lang="en-US" baseline="0" dirty="0"/>
              <a:t> a </a:t>
            </a:r>
            <a:r>
              <a:rPr lang="en-US" baseline="0" dirty="0" err="1"/>
              <a:t>citatelnost</a:t>
            </a:r>
            <a:r>
              <a:rPr lang="en-US" baseline="0" dirty="0"/>
              <a:t> </a:t>
            </a:r>
            <a:r>
              <a:rPr lang="en-US" baseline="0" dirty="0" err="1"/>
              <a:t>kodu</a:t>
            </a:r>
            <a:r>
              <a:rPr lang="en-US" baseline="0" dirty="0"/>
              <a:t>.</a:t>
            </a:r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75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32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https://cdn-images-1.medium.com/max/1600/1*lhOvZiDrVbzF8_l8QX3ACw.pnghttps://cdn-images-1.medium.com/max/1600/1*lhOvZiDrVbzF8_l8QX3ACw.png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012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721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11-streams/</a:t>
            </a:r>
            <a:r>
              <a:rPr lang="sk-SK" dirty="0" err="1"/>
              <a:t>samples</a:t>
            </a:r>
            <a:r>
              <a:rPr lang="sk-SK" dirty="0"/>
              <a:t>/03-basic-contracts/_</a:t>
            </a:r>
            <a:r>
              <a:rPr lang="sk-SK" dirty="0" err="1"/>
              <a:t>basic_contracts.js</a:t>
            </a:r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825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13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877A4-AC7E-7349-AEF9-C63429A9F83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783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088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631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282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17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388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785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427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642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955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46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57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621BE-38CD-7A4E-ADC7-8B809BA69493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7F038-FF54-6B46-8671-08915CD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33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api/http.html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odejs.org/api/fs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s://nodejs.org/api/zlib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odejs.org/api/crypto.htm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nodejs.org/api/child_process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api/process.html#process_a_note_on_process_i_o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/docs/guides/backpressuring-in-streams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api/stream.html" TargetMode="External"/><Relationship Id="rId2" Type="http://schemas.openxmlformats.org/officeDocument/2006/relationships/hyperlink" Target="https://streams.spec.whatwg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ubstack/stream-handbook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42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46.png"/><Relationship Id="rId5" Type="http://schemas.openxmlformats.org/officeDocument/2006/relationships/image" Target="../media/image43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4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customXml" Target="../ink/ink5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hyperlink" Target="https://nodejs.org/api/stream.html#stream_readable_destroy_err_callback" TargetMode="External"/><Relationship Id="rId7" Type="http://schemas.openxmlformats.org/officeDocument/2006/relationships/customXml" Target="../ink/ink7.xml"/><Relationship Id="rId2" Type="http://schemas.openxmlformats.org/officeDocument/2006/relationships/hyperlink" Target="https://nodejs.org/api/stream.html#stream_readable_read_size_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customXml" Target="../ink/ink6.xml"/><Relationship Id="rId4" Type="http://schemas.openxmlformats.org/officeDocument/2006/relationships/image" Target="../media/image5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ogper/wawjs-snippets/tree/atom" TargetMode="External"/><Relationship Id="rId2" Type="http://schemas.openxmlformats.org/officeDocument/2006/relationships/hyperlink" Target="https://github.com/timzatko/wawjs-snippe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imzatko/wawjs-snippets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api/stream.html#stream_implementing_a_transform_stream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api/stream.html#stream_implementing_a_transform_stream" TargetMode="External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api/stream.html#stream_stream_finished_stream_options_callback" TargetMode="External"/><Relationship Id="rId2" Type="http://schemas.openxmlformats.org/officeDocument/2006/relationships/hyperlink" Target="https://nodejs.org/api/stream.html#stream_stream_pipeline_streams_callback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fintosh/end-of-stream" TargetMode="External"/><Relationship Id="rId2" Type="http://schemas.openxmlformats.org/officeDocument/2006/relationships/hyperlink" Target="https://github.com/mafintosh/pum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afintosh/pumpify" TargetMode="Externa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9144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363" y="1191796"/>
            <a:ext cx="7516084" cy="2976344"/>
          </a:xfrm>
        </p:spPr>
        <p:txBody>
          <a:bodyPr anchor="ctr">
            <a:normAutofit/>
          </a:bodyPr>
          <a:lstStyle/>
          <a:p>
            <a:pPr algn="l"/>
            <a:r>
              <a:rPr lang="en-US" sz="5700" dirty="0">
                <a:solidFill>
                  <a:srgbClr val="FFFFFF"/>
                </a:solidFill>
              </a:rPr>
              <a:t>Streams</a:t>
            </a:r>
            <a:br>
              <a:rPr lang="en-US" sz="5700" dirty="0">
                <a:solidFill>
                  <a:srgbClr val="FFFFFF"/>
                </a:solidFill>
              </a:rPr>
            </a:br>
            <a:r>
              <a:rPr lang="en-US" sz="5700" dirty="0">
                <a:solidFill>
                  <a:srgbClr val="FFFFFF"/>
                </a:solidFill>
              </a:rPr>
              <a:t>Part 1 - pipelines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3591" y="5318990"/>
            <a:ext cx="7062673" cy="723670"/>
          </a:xfrm>
        </p:spPr>
        <p:txBody>
          <a:bodyPr anchor="t">
            <a:normAutofit/>
          </a:bodyPr>
          <a:lstStyle/>
          <a:p>
            <a:pPr algn="l"/>
            <a:r>
              <a:rPr lang="en-US" sz="1600" dirty="0">
                <a:solidFill>
                  <a:srgbClr val="000000"/>
                </a:solidFill>
              </a:rPr>
              <a:t>Part 1 – existing streams, pipeline, implementing streams</a:t>
            </a:r>
          </a:p>
        </p:txBody>
      </p:sp>
    </p:spTree>
    <p:extLst>
      <p:ext uri="{BB962C8B-B14F-4D97-AF65-F5344CB8AC3E}">
        <p14:creationId xmlns:p14="http://schemas.microsoft.com/office/powerpoint/2010/main" val="3237328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read-write , compare styles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715" y="4928137"/>
            <a:ext cx="5544144" cy="176142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715" y="1319251"/>
            <a:ext cx="5544144" cy="17277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715" y="3055905"/>
            <a:ext cx="5544144" cy="185637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5862874" y="1690983"/>
            <a:ext cx="23612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old „Java Style“ coding</a:t>
            </a:r>
          </a:p>
          <a:p>
            <a:r>
              <a:rPr lang="de-DE" dirty="0"/>
              <a:t>Memory (kB)</a:t>
            </a:r>
          </a:p>
          <a:p>
            <a:r>
              <a:rPr lang="de-DE" dirty="0">
                <a:solidFill>
                  <a:srgbClr val="FF0000"/>
                </a:solidFill>
              </a:rPr>
              <a:t>sync: 	118 156 </a:t>
            </a:r>
          </a:p>
        </p:txBody>
      </p:sp>
      <p:sp>
        <p:nvSpPr>
          <p:cNvPr id="7" name="Rectangle 6"/>
          <p:cNvSpPr/>
          <p:nvPr/>
        </p:nvSpPr>
        <p:spPr>
          <a:xfrm>
            <a:off x="5890384" y="3245427"/>
            <a:ext cx="23612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„JS Callback Style“</a:t>
            </a:r>
          </a:p>
          <a:p>
            <a:r>
              <a:rPr lang="de-DE" dirty="0"/>
              <a:t>Memory (kB)</a:t>
            </a:r>
          </a:p>
          <a:p>
            <a:r>
              <a:rPr lang="de-DE" dirty="0">
                <a:solidFill>
                  <a:srgbClr val="FF0000"/>
                </a:solidFill>
              </a:rPr>
              <a:t>async:  	150 972	</a:t>
            </a:r>
          </a:p>
        </p:txBody>
      </p:sp>
      <p:sp>
        <p:nvSpPr>
          <p:cNvPr id="8" name="Rectangle 7"/>
          <p:cNvSpPr/>
          <p:nvPr/>
        </p:nvSpPr>
        <p:spPr>
          <a:xfrm>
            <a:off x="5890384" y="5396381"/>
            <a:ext cx="23612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„JS Pipeline Style“</a:t>
            </a:r>
          </a:p>
          <a:p>
            <a:r>
              <a:rPr lang="de-DE" dirty="0"/>
              <a:t>Memory (kB)</a:t>
            </a:r>
          </a:p>
          <a:p>
            <a:r>
              <a:rPr lang="de-DE" dirty="0">
                <a:solidFill>
                  <a:srgbClr val="00B050"/>
                </a:solidFill>
              </a:rPr>
              <a:t>pipe</a:t>
            </a:r>
            <a:r>
              <a:rPr lang="de-DE" dirty="0"/>
              <a:t>:    	  </a:t>
            </a:r>
            <a:r>
              <a:rPr lang="de-DE" dirty="0">
                <a:solidFill>
                  <a:srgbClr val="00B050"/>
                </a:solidFill>
              </a:rPr>
              <a:t>35 748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862874" y="1319251"/>
            <a:ext cx="23612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/>
              <a:t>File Size:    </a:t>
            </a:r>
            <a:r>
              <a:rPr lang="de-DE" dirty="0"/>
              <a:t>33 096 </a:t>
            </a:r>
            <a:r>
              <a:rPr lang="de-DE" b="1" dirty="0"/>
              <a:t>(kB)</a:t>
            </a:r>
          </a:p>
          <a:p>
            <a:endParaRPr lang="de-DE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545976" y="2551560"/>
            <a:ext cx="58270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32329" y="2551560"/>
            <a:ext cx="58270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769223" y="4254854"/>
            <a:ext cx="42134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80168" y="4254854"/>
            <a:ext cx="224161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932329" y="4254854"/>
            <a:ext cx="753036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066799" y="6319711"/>
            <a:ext cx="1703295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134034" y="6561759"/>
            <a:ext cx="61408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E39AED83-E100-1740-89BE-2E93C3B6E56F}"/>
              </a:ext>
            </a:extLst>
          </p:cNvPr>
          <p:cNvSpPr/>
          <p:nvPr/>
        </p:nvSpPr>
        <p:spPr>
          <a:xfrm>
            <a:off x="7750810" y="6460251"/>
            <a:ext cx="131318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/samples/01-read-file</a:t>
            </a:r>
          </a:p>
        </p:txBody>
      </p:sp>
    </p:spTree>
    <p:extLst>
      <p:ext uri="{BB962C8B-B14F-4D97-AF65-F5344CB8AC3E}">
        <p14:creationId xmlns:p14="http://schemas.microsoft.com/office/powerpoint/2010/main" val="2165209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DD6E2-3AB4-1E46-9249-7CBB904C6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read-write</a:t>
            </a:r>
            <a:r>
              <a:rPr lang="sk-SK" dirty="0"/>
              <a:t> , </a:t>
            </a:r>
            <a:r>
              <a:rPr lang="sk-SK" dirty="0" err="1"/>
              <a:t>compare</a:t>
            </a:r>
            <a:r>
              <a:rPr lang="sk-SK" dirty="0"/>
              <a:t> </a:t>
            </a:r>
            <a:r>
              <a:rPr lang="sk-SK" dirty="0" err="1"/>
              <a:t>memory</a:t>
            </a:r>
            <a:endParaRPr lang="sk-S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108808-F26C-5540-95CD-9B75F7D99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146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58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399929" cy="1143000"/>
          </a:xfrm>
        </p:spPr>
        <p:txBody>
          <a:bodyPr>
            <a:normAutofit fontScale="90000"/>
          </a:bodyPr>
          <a:lstStyle/>
          <a:p>
            <a:r>
              <a:rPr lang="sk-SK" dirty="0"/>
              <a:t>read – transform-write , compare styles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02" y="1424155"/>
            <a:ext cx="5795635" cy="16547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102" y="3095914"/>
            <a:ext cx="5795635" cy="16862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101" y="4800083"/>
            <a:ext cx="5795635" cy="18224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982044" y="1651377"/>
            <a:ext cx="318920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ugly, </a:t>
            </a:r>
          </a:p>
          <a:p>
            <a:r>
              <a:rPr lang="en-US" dirty="0"/>
              <a:t>variables,</a:t>
            </a:r>
          </a:p>
          <a:p>
            <a:r>
              <a:rPr lang="en-US" dirty="0"/>
              <a:t>imperative</a:t>
            </a:r>
            <a:r>
              <a:rPr lang="sk-SK" dirty="0"/>
              <a:t>,</a:t>
            </a:r>
          </a:p>
          <a:p>
            <a:r>
              <a:rPr lang="sk-SK" dirty="0"/>
              <a:t>pomiesany split a prefix</a:t>
            </a:r>
            <a:endParaRPr lang="en-US" dirty="0"/>
          </a:p>
          <a:p>
            <a:r>
              <a:rPr lang="en-US" dirty="0" err="1"/>
              <a:t>nic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nenuti</a:t>
            </a:r>
            <a:r>
              <a:rPr lang="en-US" dirty="0"/>
              <a:t> to </a:t>
            </a:r>
            <a:r>
              <a:rPr lang="en-US" dirty="0" err="1"/>
              <a:t>napisat</a:t>
            </a:r>
            <a:r>
              <a:rPr lang="en-US" dirty="0"/>
              <a:t> </a:t>
            </a:r>
            <a:r>
              <a:rPr lang="en-US" dirty="0" err="1"/>
              <a:t>krajsie</a:t>
            </a:r>
            <a:r>
              <a:rPr lang="en-US" dirty="0"/>
              <a:t> </a:t>
            </a:r>
            <a:endParaRPr lang="sk-SK" dirty="0"/>
          </a:p>
        </p:txBody>
      </p:sp>
      <p:sp>
        <p:nvSpPr>
          <p:cNvPr id="7" name="TextBox 6"/>
          <p:cNvSpPr txBox="1"/>
          <p:nvPr/>
        </p:nvSpPr>
        <p:spPr>
          <a:xfrm>
            <a:off x="5982044" y="3338889"/>
            <a:ext cx="29605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</a:t>
            </a:r>
            <a:r>
              <a:rPr lang="sk-SK" dirty="0"/>
              <a:t>isté </a:t>
            </a:r>
            <a:r>
              <a:rPr lang="en-US" dirty="0" err="1"/>
              <a:t>len</a:t>
            </a:r>
            <a:r>
              <a:rPr lang="en-US" dirty="0"/>
              <a:t> e</a:t>
            </a:r>
            <a:r>
              <a:rPr lang="sk-SK" dirty="0"/>
              <a:t>š</a:t>
            </a:r>
            <a:r>
              <a:rPr lang="en-US" dirty="0" err="1"/>
              <a:t>te</a:t>
            </a:r>
            <a:r>
              <a:rPr lang="en-US" dirty="0"/>
              <a:t> "</a:t>
            </a:r>
            <a:r>
              <a:rPr lang="en-US" i="1" dirty="0" err="1"/>
              <a:t>odtabovan</a:t>
            </a:r>
            <a:r>
              <a:rPr lang="sk-SK" i="1" dirty="0"/>
              <a:t>é"</a:t>
            </a:r>
            <a:r>
              <a:rPr lang="en-US" dirty="0"/>
              <a:t> </a:t>
            </a:r>
          </a:p>
          <a:p>
            <a:r>
              <a:rPr lang="en-US" dirty="0"/>
              <a:t>k</a:t>
            </a:r>
            <a:r>
              <a:rPr lang="sk-SK" dirty="0"/>
              <a:t>vô</a:t>
            </a:r>
            <a:r>
              <a:rPr lang="en-US" dirty="0"/>
              <a:t>li </a:t>
            </a:r>
            <a:r>
              <a:rPr lang="en-US" dirty="0" err="1"/>
              <a:t>callbacku</a:t>
            </a:r>
            <a:endParaRPr lang="sk-SK" dirty="0"/>
          </a:p>
        </p:txBody>
      </p:sp>
      <p:sp>
        <p:nvSpPr>
          <p:cNvPr id="10" name="TextBox 9"/>
          <p:cNvSpPr txBox="1"/>
          <p:nvPr/>
        </p:nvSpPr>
        <p:spPr>
          <a:xfrm>
            <a:off x="5982044" y="4800083"/>
            <a:ext cx="287373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tuná by som to už </a:t>
            </a:r>
          </a:p>
          <a:p>
            <a:r>
              <a:rPr lang="sk-SK" dirty="0"/>
              <a:t>asi inline nenapísal, </a:t>
            </a:r>
          </a:p>
          <a:p>
            <a:r>
              <a:rPr lang="sk-SK" dirty="0"/>
              <a:t>nezmestil by som sa a </a:t>
            </a:r>
          </a:p>
          <a:p>
            <a:r>
              <a:rPr lang="sk-SK" dirty="0"/>
              <a:t>trocha ma to núti extrahovať</a:t>
            </a:r>
          </a:p>
          <a:p>
            <a:r>
              <a:rPr lang="sk-SK" dirty="0"/>
              <a:t>pomenovávať a rozdelovať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F796B11-F0DF-0A4F-9838-8F41A15D1897}"/>
              </a:ext>
            </a:extLst>
          </p:cNvPr>
          <p:cNvSpPr/>
          <p:nvPr/>
        </p:nvSpPr>
        <p:spPr>
          <a:xfrm>
            <a:off x="99793" y="6622506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sz="1000" dirty="0"/>
              <a:t>2019-javascript/10-prednaska/</a:t>
            </a:r>
            <a:r>
              <a:rPr lang="sk-SK" sz="1000" dirty="0" err="1"/>
              <a:t>samples</a:t>
            </a:r>
            <a:r>
              <a:rPr lang="sk-SK" sz="1000" dirty="0"/>
              <a:t>/01-read-lines/</a:t>
            </a:r>
            <a:r>
              <a:rPr lang="sk-SK" sz="1000" dirty="0" err="1"/>
              <a:t>pipeImpl.js</a:t>
            </a:r>
            <a:endParaRPr lang="sk-SK" sz="1000" dirty="0"/>
          </a:p>
        </p:txBody>
      </p:sp>
    </p:spTree>
    <p:extLst>
      <p:ext uri="{BB962C8B-B14F-4D97-AF65-F5344CB8AC3E}">
        <p14:creationId xmlns:p14="http://schemas.microsoft.com/office/powerpoint/2010/main" val="3830066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164" y="1418501"/>
            <a:ext cx="4785506" cy="52789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– coding with streams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sk-SK" dirty="0"/>
          </a:p>
        </p:txBody>
      </p:sp>
      <p:sp>
        <p:nvSpPr>
          <p:cNvPr id="31" name="Content Placeholder 30"/>
          <p:cNvSpPr>
            <a:spLocks noGrp="1"/>
          </p:cNvSpPr>
          <p:nvPr>
            <p:ph sz="half" idx="2"/>
          </p:nvPr>
        </p:nvSpPr>
        <p:spPr>
          <a:xfrm>
            <a:off x="229242" y="2636001"/>
            <a:ext cx="2306390" cy="399682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sk-SK" b="1" dirty="0"/>
              <a:t>pipeline kódovanie</a:t>
            </a:r>
            <a:r>
              <a:rPr lang="en-US" dirty="0"/>
              <a:t>:</a:t>
            </a:r>
            <a:r>
              <a:rPr lang="sk-SK" dirty="0"/>
              <a:t> spájanie streamov z </a:t>
            </a:r>
          </a:p>
          <a:p>
            <a:r>
              <a:rPr lang="en-US" dirty="0"/>
              <a:t>node, </a:t>
            </a:r>
            <a:endParaRPr lang="sk-SK" dirty="0"/>
          </a:p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</a:t>
            </a:r>
            <a:r>
              <a:rPr lang="sk-SK" dirty="0"/>
              <a:t> a </a:t>
            </a:r>
          </a:p>
          <a:p>
            <a:r>
              <a:rPr lang="sk-SK" dirty="0"/>
              <a:t>vlastných implementácií</a:t>
            </a:r>
          </a:p>
        </p:txBody>
      </p:sp>
      <p:sp>
        <p:nvSpPr>
          <p:cNvPr id="7" name="Rectangle 6"/>
          <p:cNvSpPr/>
          <p:nvPr/>
        </p:nvSpPr>
        <p:spPr>
          <a:xfrm>
            <a:off x="2677264" y="1417636"/>
            <a:ext cx="835797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input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565247" y="2225804"/>
            <a:ext cx="4571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pipe</a:t>
            </a:r>
            <a:endParaRPr lang="sk-SK" sz="1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242" y="1418501"/>
            <a:ext cx="2006298" cy="1056752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2701252" y="5909256"/>
            <a:ext cx="835797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output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1023" y="1418501"/>
            <a:ext cx="4343138" cy="119626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1501" y="5837043"/>
            <a:ext cx="2453492" cy="80767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68302" y="2716990"/>
            <a:ext cx="4251704" cy="761954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2702720" y="3024140"/>
            <a:ext cx="835797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split</a:t>
            </a:r>
            <a:endParaRPr lang="sk-SK" dirty="0"/>
          </a:p>
        </p:txBody>
      </p:sp>
      <p:sp>
        <p:nvSpPr>
          <p:cNvPr id="24" name="Right Arrow 23"/>
          <p:cNvSpPr/>
          <p:nvPr/>
        </p:nvSpPr>
        <p:spPr>
          <a:xfrm rot="5400000">
            <a:off x="2851612" y="3711608"/>
            <a:ext cx="538490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71023" y="4031366"/>
            <a:ext cx="4404094" cy="1714396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2701252" y="4424416"/>
            <a:ext cx="835797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prefix</a:t>
            </a:r>
            <a:endParaRPr lang="sk-SK" dirty="0"/>
          </a:p>
        </p:txBody>
      </p:sp>
      <p:sp>
        <p:nvSpPr>
          <p:cNvPr id="27" name="Right Arrow 26"/>
          <p:cNvSpPr/>
          <p:nvPr/>
        </p:nvSpPr>
        <p:spPr>
          <a:xfrm rot="5400000">
            <a:off x="2847580" y="5201659"/>
            <a:ext cx="538490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8" name="Right Arrow 27"/>
          <p:cNvSpPr/>
          <p:nvPr/>
        </p:nvSpPr>
        <p:spPr>
          <a:xfrm rot="5400000">
            <a:off x="2847463" y="2293144"/>
            <a:ext cx="538490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9" name="TextBox 28"/>
          <p:cNvSpPr txBox="1"/>
          <p:nvPr/>
        </p:nvSpPr>
        <p:spPr>
          <a:xfrm>
            <a:off x="2566994" y="3666567"/>
            <a:ext cx="4571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pipe</a:t>
            </a:r>
            <a:endParaRPr lang="sk-SK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2546989" y="5149949"/>
            <a:ext cx="4571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pipe</a:t>
            </a:r>
            <a:endParaRPr lang="sk-SK" sz="12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EDAB93-98C6-304E-A17E-BFCEAD4DF5DF}"/>
              </a:ext>
            </a:extLst>
          </p:cNvPr>
          <p:cNvSpPr/>
          <p:nvPr/>
        </p:nvSpPr>
        <p:spPr>
          <a:xfrm>
            <a:off x="99793" y="6622506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sz="1000" dirty="0"/>
              <a:t>2019-javascript/10-prednaska/</a:t>
            </a:r>
            <a:r>
              <a:rPr lang="sk-SK" sz="1000" dirty="0" err="1"/>
              <a:t>samples</a:t>
            </a:r>
            <a:r>
              <a:rPr lang="sk-SK" sz="1000" dirty="0"/>
              <a:t>/01-read-lines/</a:t>
            </a:r>
            <a:r>
              <a:rPr lang="sk-SK" sz="1000" dirty="0" err="1"/>
              <a:t>pipeImpl.js</a:t>
            </a:r>
            <a:endParaRPr lang="sk-SK" sz="1000" dirty="0"/>
          </a:p>
        </p:txBody>
      </p:sp>
    </p:spTree>
    <p:extLst>
      <p:ext uri="{BB962C8B-B14F-4D97-AF65-F5344CB8AC3E}">
        <p14:creationId xmlns:p14="http://schemas.microsoft.com/office/powerpoint/2010/main" val="3237033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9144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C1E2C41-FF45-5148-BBD1-97BBFE21FD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63" y="1191796"/>
            <a:ext cx="7516084" cy="2976344"/>
          </a:xfrm>
        </p:spPr>
        <p:txBody>
          <a:bodyPr anchor="ctr">
            <a:normAutofit/>
          </a:bodyPr>
          <a:lstStyle/>
          <a:p>
            <a:pPr algn="l"/>
            <a:r>
              <a:rPr lang="en-US" sz="5700" dirty="0">
                <a:solidFill>
                  <a:srgbClr val="FFFFFF"/>
                </a:solidFill>
              </a:rPr>
              <a:t>types of node streams </a:t>
            </a:r>
            <a:br>
              <a:rPr lang="en-US" sz="5700" dirty="0">
                <a:solidFill>
                  <a:srgbClr val="FFFFFF"/>
                </a:solidFill>
              </a:rPr>
            </a:br>
            <a:r>
              <a:rPr lang="en-US" sz="5700" dirty="0">
                <a:solidFill>
                  <a:srgbClr val="FFFFFF"/>
                </a:solidFill>
              </a:rPr>
              <a:t>and their usage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4E3B055-63F4-A845-BE92-EC43CE40D3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591" y="5318990"/>
            <a:ext cx="7062673" cy="723670"/>
          </a:xfrm>
        </p:spPr>
        <p:txBody>
          <a:bodyPr anchor="t">
            <a:normAutofit/>
          </a:bodyPr>
          <a:lstStyle/>
          <a:p>
            <a:pPr algn="l"/>
            <a:endParaRPr lang="en-US" sz="1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309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Streams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k-SK" b="1" dirty="0"/>
              <a:t>Readable</a:t>
            </a:r>
            <a:r>
              <a:rPr lang="sk-SK" dirty="0"/>
              <a:t> – môžeme z nich čítať</a:t>
            </a:r>
          </a:p>
          <a:p>
            <a:r>
              <a:rPr lang="en-US" b="1" dirty="0"/>
              <a:t>Writable</a:t>
            </a:r>
            <a:r>
              <a:rPr lang="en-US" dirty="0"/>
              <a:t> – m</a:t>
            </a:r>
            <a:r>
              <a:rPr lang="sk-SK" dirty="0"/>
              <a:t>ôžeme do nich zapisovať</a:t>
            </a:r>
          </a:p>
          <a:p>
            <a:r>
              <a:rPr lang="sk-SK" dirty="0"/>
              <a:t>Duplex – aj čítať aj zapisovať</a:t>
            </a:r>
          </a:p>
          <a:p>
            <a:r>
              <a:rPr lang="sk-SK" b="1" dirty="0"/>
              <a:t>Transform</a:t>
            </a:r>
            <a:r>
              <a:rPr lang="sk-SK" dirty="0"/>
              <a:t> – špeciálny prípad Duplexu, transformujúci vstupy na výstupy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562" y="4756889"/>
            <a:ext cx="4190891" cy="117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5599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Streams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k-SK" dirty="0" err="1"/>
              <a:t>Binary</a:t>
            </a:r>
            <a:r>
              <a:rPr lang="sk-SK" dirty="0"/>
              <a:t> – </a:t>
            </a:r>
            <a:r>
              <a:rPr lang="sk-SK" dirty="0" err="1"/>
              <a:t>Buffers</a:t>
            </a:r>
            <a:endParaRPr lang="sk-SK" dirty="0"/>
          </a:p>
          <a:p>
            <a:pPr lvl="1"/>
            <a:r>
              <a:rPr lang="sk-SK" dirty="0"/>
              <a:t>video, </a:t>
            </a:r>
            <a:r>
              <a:rPr lang="sk-SK" dirty="0" err="1"/>
              <a:t>voice</a:t>
            </a:r>
            <a:r>
              <a:rPr lang="sk-SK" dirty="0"/>
              <a:t>, </a:t>
            </a:r>
            <a:r>
              <a:rPr lang="sk-SK" dirty="0" err="1"/>
              <a:t>sensors</a:t>
            </a:r>
            <a:r>
              <a:rPr lang="sk-SK" dirty="0"/>
              <a:t> </a:t>
            </a:r>
            <a:r>
              <a:rPr lang="sk-SK" dirty="0" err="1"/>
              <a:t>data</a:t>
            </a:r>
            <a:r>
              <a:rPr lang="sk-SK" dirty="0"/>
              <a:t>, ... (</a:t>
            </a:r>
            <a:r>
              <a:rPr lang="sk-SK" dirty="0" err="1"/>
              <a:t>texts</a:t>
            </a:r>
            <a:r>
              <a:rPr lang="sk-SK" dirty="0"/>
              <a:t>)</a:t>
            </a:r>
          </a:p>
          <a:p>
            <a:r>
              <a:rPr lang="sk-SK" dirty="0"/>
              <a:t>Text – </a:t>
            </a:r>
            <a:r>
              <a:rPr lang="sk-SK" dirty="0" err="1"/>
              <a:t>strings</a:t>
            </a:r>
            <a:endParaRPr lang="sk-SK" dirty="0"/>
          </a:p>
          <a:p>
            <a:pPr lvl="1"/>
            <a:r>
              <a:rPr lang="sk-SK" dirty="0"/>
              <a:t>text </a:t>
            </a:r>
            <a:r>
              <a:rPr lang="sk-SK" dirty="0" err="1"/>
              <a:t>processing</a:t>
            </a:r>
            <a:r>
              <a:rPr lang="sk-SK" dirty="0"/>
              <a:t> </a:t>
            </a:r>
          </a:p>
          <a:p>
            <a:pPr lvl="1"/>
            <a:r>
              <a:rPr lang="sk-SK" dirty="0"/>
              <a:t>ale stretneme aj Buffer lebo </a:t>
            </a:r>
            <a:r>
              <a:rPr lang="sk-SK" dirty="0" err="1"/>
              <a:t>encodings</a:t>
            </a:r>
            <a:endParaRPr lang="sk-SK" dirty="0"/>
          </a:p>
          <a:p>
            <a:r>
              <a:rPr lang="sk-SK" dirty="0" err="1"/>
              <a:t>Objects</a:t>
            </a:r>
            <a:r>
              <a:rPr lang="sk-SK" dirty="0"/>
              <a:t> - </a:t>
            </a:r>
            <a:r>
              <a:rPr lang="sk-SK" dirty="0" err="1"/>
              <a:t>Objects</a:t>
            </a:r>
            <a:r>
              <a:rPr lang="sk-SK" dirty="0"/>
              <a:t>, </a:t>
            </a:r>
            <a:r>
              <a:rPr lang="sk-SK" dirty="0" err="1"/>
              <a:t>Arrays</a:t>
            </a:r>
            <a:endParaRPr lang="sk-SK" dirty="0"/>
          </a:p>
          <a:p>
            <a:pPr lvl="1"/>
            <a:r>
              <a:rPr lang="sk-SK" dirty="0"/>
              <a:t>Spracovanie objektov/štruktúr</a:t>
            </a:r>
          </a:p>
          <a:p>
            <a:pPr lvl="1"/>
            <a:r>
              <a:rPr lang="sk-SK" dirty="0"/>
              <a:t>Implementácia BL pomocou stream abstrakcie </a:t>
            </a:r>
          </a:p>
          <a:p>
            <a:pPr lvl="1"/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055542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node.js streams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3541" b="3541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869930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146612" cy="1143000"/>
          </a:xfrm>
        </p:spPr>
        <p:txBody>
          <a:bodyPr>
            <a:normAutofit/>
          </a:bodyPr>
          <a:lstStyle/>
          <a:p>
            <a:r>
              <a:rPr lang="en-US" dirty="0"/>
              <a:t>http streams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012141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on server</a:t>
            </a:r>
          </a:p>
          <a:p>
            <a:r>
              <a:rPr lang="en-US" dirty="0"/>
              <a:t>request is readable (8)</a:t>
            </a:r>
          </a:p>
          <a:p>
            <a:r>
              <a:rPr lang="en-US" dirty="0"/>
              <a:t>response is writable (8)</a:t>
            </a:r>
          </a:p>
          <a:p>
            <a:pPr marL="0" indent="0">
              <a:buNone/>
            </a:pPr>
            <a:r>
              <a:rPr lang="en-US" b="1" dirty="0"/>
              <a:t>on client</a:t>
            </a:r>
          </a:p>
          <a:p>
            <a:r>
              <a:rPr lang="en-US" dirty="0"/>
              <a:t>request is writable (23)</a:t>
            </a:r>
          </a:p>
          <a:p>
            <a:r>
              <a:rPr lang="en-US" dirty="0"/>
              <a:t>response is readable (19)</a:t>
            </a:r>
            <a:endParaRPr lang="sk-SK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1986" y="242887"/>
            <a:ext cx="5219700" cy="637222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81986" y="6615112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sz="1000" dirty="0"/>
              <a:t>./</a:t>
            </a:r>
            <a:r>
              <a:rPr lang="sk-SK" sz="1000" dirty="0" err="1"/>
              <a:t>samples</a:t>
            </a:r>
            <a:r>
              <a:rPr lang="sk-SK" sz="1000" dirty="0"/>
              <a:t>/02-node-js-streams</a:t>
            </a:r>
          </a:p>
        </p:txBody>
      </p:sp>
      <p:sp>
        <p:nvSpPr>
          <p:cNvPr id="6" name="Rectangle 5"/>
          <p:cNvSpPr/>
          <p:nvPr/>
        </p:nvSpPr>
        <p:spPr>
          <a:xfrm>
            <a:off x="218451" y="6607701"/>
            <a:ext cx="1891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sz="1000" dirty="0">
                <a:hlinkClick r:id="rId3"/>
              </a:rPr>
              <a:t>https://nodejs.org/api/http.html</a:t>
            </a:r>
            <a:endParaRPr lang="en-US" sz="1000" dirty="0"/>
          </a:p>
          <a:p>
            <a:endParaRPr lang="sk-SK" sz="10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52DBB9A-ECB2-1043-BF1B-DFEEB19FC382}"/>
              </a:ext>
            </a:extLst>
          </p:cNvPr>
          <p:cNvCxnSpPr/>
          <p:nvPr/>
        </p:nvCxnSpPr>
        <p:spPr>
          <a:xfrm>
            <a:off x="4699591" y="2434856"/>
            <a:ext cx="47846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34DB9FC-7713-E347-BD7B-7609DAC688DE}"/>
              </a:ext>
            </a:extLst>
          </p:cNvPr>
          <p:cNvCxnSpPr/>
          <p:nvPr/>
        </p:nvCxnSpPr>
        <p:spPr>
          <a:xfrm>
            <a:off x="5872717" y="2434856"/>
            <a:ext cx="47846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9AF4CA-13D8-3445-9F77-F844A9A6616D}"/>
              </a:ext>
            </a:extLst>
          </p:cNvPr>
          <p:cNvCxnSpPr/>
          <p:nvPr/>
        </p:nvCxnSpPr>
        <p:spPr>
          <a:xfrm>
            <a:off x="6471685" y="1917405"/>
            <a:ext cx="47846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FB2EB5A-4E14-0044-BF2D-0E411D329D1C}"/>
              </a:ext>
            </a:extLst>
          </p:cNvPr>
          <p:cNvCxnSpPr/>
          <p:nvPr/>
        </p:nvCxnSpPr>
        <p:spPr>
          <a:xfrm>
            <a:off x="7134448" y="1917405"/>
            <a:ext cx="47846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1179F4C-327C-2B47-AEA0-4E85F9A42F4C}"/>
              </a:ext>
            </a:extLst>
          </p:cNvPr>
          <p:cNvCxnSpPr/>
          <p:nvPr/>
        </p:nvCxnSpPr>
        <p:spPr>
          <a:xfrm>
            <a:off x="6574465" y="4968949"/>
            <a:ext cx="47846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AC4A3C-5FA8-2C45-8558-13095FA9DD8D}"/>
              </a:ext>
            </a:extLst>
          </p:cNvPr>
          <p:cNvCxnSpPr/>
          <p:nvPr/>
        </p:nvCxnSpPr>
        <p:spPr>
          <a:xfrm>
            <a:off x="4699591" y="5493489"/>
            <a:ext cx="47846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575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029450" cy="1143000"/>
          </a:xfrm>
        </p:spPr>
        <p:txBody>
          <a:bodyPr>
            <a:normAutofit/>
          </a:bodyPr>
          <a:lstStyle/>
          <a:p>
            <a:r>
              <a:rPr lang="en-US" b="1" dirty="0"/>
              <a:t>fs streams</a:t>
            </a:r>
            <a:r>
              <a:rPr lang="sk-SK" b="1" dirty="0"/>
              <a:t> – NA ZADANIE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846729" cy="452596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read files as streams</a:t>
            </a:r>
          </a:p>
          <a:p>
            <a:r>
              <a:rPr lang="en-US" dirty="0"/>
              <a:t>by default works with </a:t>
            </a:r>
            <a:r>
              <a:rPr lang="en-US" b="1" dirty="0"/>
              <a:t>buffers</a:t>
            </a:r>
          </a:p>
          <a:p>
            <a:r>
              <a:rPr lang="en-US" dirty="0"/>
              <a:t>if you need strings emitted specify </a:t>
            </a:r>
            <a:r>
              <a:rPr lang="en-US" b="1" dirty="0"/>
              <a:t>encoding 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b="1" dirty="0"/>
              <a:t>write files as streams</a:t>
            </a:r>
          </a:p>
          <a:p>
            <a:r>
              <a:rPr lang="en-US" dirty="0"/>
              <a:t>if writing strings, by default </a:t>
            </a:r>
            <a:r>
              <a:rPr lang="en-US" b="1" dirty="0"/>
              <a:t>utf8</a:t>
            </a:r>
            <a:r>
              <a:rPr lang="en-US" dirty="0"/>
              <a:t> is used</a:t>
            </a:r>
            <a:endParaRPr lang="sk-SK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725" y="1600200"/>
            <a:ext cx="6772275" cy="39243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6320" y="6307835"/>
            <a:ext cx="1758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sz="1000" dirty="0">
                <a:hlinkClick r:id="rId4"/>
              </a:rPr>
              <a:t>https://nodejs.org/api/fs.html</a:t>
            </a:r>
            <a:endParaRPr lang="en-US" sz="1000" dirty="0"/>
          </a:p>
          <a:p>
            <a:endParaRPr lang="en-US" sz="1000" dirty="0"/>
          </a:p>
        </p:txBody>
      </p:sp>
      <p:sp>
        <p:nvSpPr>
          <p:cNvPr id="5" name="Rectangle 4"/>
          <p:cNvSpPr/>
          <p:nvPr/>
        </p:nvSpPr>
        <p:spPr>
          <a:xfrm>
            <a:off x="6716358" y="5524501"/>
            <a:ext cx="242764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1000" dirty="0"/>
              <a:t>./</a:t>
            </a:r>
            <a:r>
              <a:rPr lang="sk-SK" sz="1000" dirty="0" err="1"/>
              <a:t>samples</a:t>
            </a:r>
            <a:r>
              <a:rPr lang="sk-SK" sz="1000" dirty="0"/>
              <a:t>/02-node-js-streams/</a:t>
            </a:r>
            <a:r>
              <a:rPr lang="sk-SK" sz="1000" dirty="0" err="1"/>
              <a:t>fs-streams.js</a:t>
            </a:r>
            <a:endParaRPr lang="sk-SK" sz="10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E14064D-9010-0B4D-B70C-EA74580C4B6B}"/>
              </a:ext>
            </a:extLst>
          </p:cNvPr>
          <p:cNvCxnSpPr>
            <a:cxnSpLocks/>
          </p:cNvCxnSpPr>
          <p:nvPr/>
        </p:nvCxnSpPr>
        <p:spPr>
          <a:xfrm>
            <a:off x="4332767" y="2714847"/>
            <a:ext cx="2535866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0EC7A6-8D83-8C44-B36C-0D030787FBED}"/>
              </a:ext>
            </a:extLst>
          </p:cNvPr>
          <p:cNvCxnSpPr>
            <a:cxnSpLocks/>
          </p:cNvCxnSpPr>
          <p:nvPr/>
        </p:nvCxnSpPr>
        <p:spPr>
          <a:xfrm>
            <a:off x="4572000" y="2984205"/>
            <a:ext cx="2535866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9B3B0BF-9D5F-5544-A3CF-8D3E1FAF2595}"/>
              </a:ext>
            </a:extLst>
          </p:cNvPr>
          <p:cNvCxnSpPr>
            <a:cxnSpLocks/>
          </p:cNvCxnSpPr>
          <p:nvPr/>
        </p:nvCxnSpPr>
        <p:spPr>
          <a:xfrm>
            <a:off x="2943446" y="3303182"/>
            <a:ext cx="2535866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466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 (</a:t>
            </a:r>
            <a:r>
              <a:rPr lang="en-US" dirty="0" err="1"/>
              <a:t>obsah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Na</a:t>
            </a:r>
            <a:r>
              <a:rPr lang="sk-SK" dirty="0"/>
              <a:t>čo sú nám streamy a čo sú to streamy</a:t>
            </a:r>
          </a:p>
          <a:p>
            <a:r>
              <a:rPr lang="sk-SK" dirty="0"/>
              <a:t>Čo to znamená programovať streamovo</a:t>
            </a:r>
          </a:p>
          <a:p>
            <a:r>
              <a:rPr lang="sk-SK" dirty="0"/>
              <a:t>Aké streamy máme v </a:t>
            </a:r>
            <a:r>
              <a:rPr lang="sk-SK" dirty="0" err="1"/>
              <a:t>node.js</a:t>
            </a:r>
            <a:endParaRPr lang="sk-SK" dirty="0"/>
          </a:p>
          <a:p>
            <a:pPr lvl="1"/>
            <a:r>
              <a:rPr lang="sk-SK" dirty="0"/>
              <a:t>tu bude </a:t>
            </a:r>
            <a:r>
              <a:rPr lang="sk-SK" dirty="0" err="1"/>
              <a:t>taky</a:t>
            </a:r>
            <a:r>
              <a:rPr lang="sk-SK" dirty="0"/>
              <a:t> prelet cez </a:t>
            </a:r>
            <a:r>
              <a:rPr lang="sk-SK" dirty="0" err="1"/>
              <a:t>zakladne</a:t>
            </a:r>
            <a:r>
              <a:rPr lang="sk-SK" dirty="0"/>
              <a:t> </a:t>
            </a:r>
            <a:r>
              <a:rPr lang="sk-SK" dirty="0" err="1"/>
              <a:t>node</a:t>
            </a:r>
            <a:r>
              <a:rPr lang="sk-SK" dirty="0"/>
              <a:t> </a:t>
            </a:r>
            <a:r>
              <a:rPr lang="sk-SK" dirty="0" err="1"/>
              <a:t>modules</a:t>
            </a:r>
            <a:r>
              <a:rPr lang="sk-SK" dirty="0"/>
              <a:t> a ich </a:t>
            </a:r>
            <a:r>
              <a:rPr lang="sk-SK" dirty="0" err="1"/>
              <a:t>streamove</a:t>
            </a:r>
            <a:r>
              <a:rPr lang="sk-SK" dirty="0"/>
              <a:t> </a:t>
            </a:r>
            <a:r>
              <a:rPr lang="sk-SK" dirty="0" err="1"/>
              <a:t>pouzivanie</a:t>
            </a:r>
            <a:endParaRPr lang="sk-SK" dirty="0"/>
          </a:p>
          <a:p>
            <a:r>
              <a:rPr lang="sk-SK" dirty="0"/>
              <a:t>Ako fungujú streamy v node.js</a:t>
            </a:r>
          </a:p>
          <a:p>
            <a:pPr lvl="1"/>
            <a:r>
              <a:rPr lang="sk-SK" dirty="0"/>
              <a:t>Backpresure, buffering</a:t>
            </a:r>
          </a:p>
          <a:p>
            <a:r>
              <a:rPr lang="sk-SK" dirty="0"/>
              <a:t>Ako používať</a:t>
            </a:r>
            <a:r>
              <a:rPr lang="en-US" dirty="0"/>
              <a:t>/</a:t>
            </a:r>
            <a:r>
              <a:rPr lang="en-US" dirty="0" err="1"/>
              <a:t>nepou</a:t>
            </a:r>
            <a:r>
              <a:rPr lang="sk-SK" dirty="0"/>
              <a:t>žívať streamy</a:t>
            </a:r>
          </a:p>
          <a:p>
            <a:pPr lvl="1"/>
            <a:r>
              <a:rPr lang="sk-SK" dirty="0"/>
              <a:t>Čitanie</a:t>
            </a:r>
          </a:p>
          <a:p>
            <a:pPr lvl="1"/>
            <a:r>
              <a:rPr lang="sk-SK" dirty="0"/>
              <a:t>Zápis</a:t>
            </a:r>
          </a:p>
          <a:p>
            <a:pPr lvl="1"/>
            <a:r>
              <a:rPr lang="sk-SK" dirty="0"/>
              <a:t>Tranformácie</a:t>
            </a:r>
          </a:p>
          <a:p>
            <a:r>
              <a:rPr lang="sk-SK" dirty="0"/>
              <a:t>Streams API vs. PIPE </a:t>
            </a:r>
          </a:p>
          <a:p>
            <a:pPr lvl="1"/>
            <a:r>
              <a:rPr lang="sk-SK" dirty="0"/>
              <a:t>a implementácie vlastných Streamov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09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146612" cy="1143000"/>
          </a:xfrm>
        </p:spPr>
        <p:txBody>
          <a:bodyPr>
            <a:normAutofit/>
          </a:bodyPr>
          <a:lstStyle/>
          <a:p>
            <a:r>
              <a:rPr lang="en-US" dirty="0" err="1"/>
              <a:t>zlib</a:t>
            </a:r>
            <a:r>
              <a:rPr lang="en-US" dirty="0"/>
              <a:t> streams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299011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sk-SK" b="1" dirty="0"/>
              <a:t>Compress data </a:t>
            </a:r>
            <a:endParaRPr lang="en-US" b="1" dirty="0"/>
          </a:p>
          <a:p>
            <a:r>
              <a:rPr lang="sk-SK" dirty="0"/>
              <a:t>deflate</a:t>
            </a:r>
            <a:endParaRPr lang="en-US" dirty="0"/>
          </a:p>
          <a:p>
            <a:r>
              <a:rPr lang="en-US" dirty="0" err="1"/>
              <a:t>gzip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Decompress data</a:t>
            </a:r>
          </a:p>
          <a:p>
            <a:r>
              <a:rPr lang="en-US" dirty="0"/>
              <a:t>inflate</a:t>
            </a:r>
          </a:p>
          <a:p>
            <a:r>
              <a:rPr lang="en-US" dirty="0" err="1"/>
              <a:t>g</a:t>
            </a:r>
            <a:r>
              <a:rPr lang="en-US" i="1" dirty="0" err="1"/>
              <a:t>un</a:t>
            </a:r>
            <a:r>
              <a:rPr lang="en-US" dirty="0" err="1"/>
              <a:t>zip</a:t>
            </a:r>
            <a:endParaRPr lang="en-US" dirty="0"/>
          </a:p>
          <a:p>
            <a:r>
              <a:rPr lang="en-US" dirty="0" err="1"/>
              <a:t>uzip</a:t>
            </a:r>
            <a:r>
              <a:rPr lang="en-US" dirty="0"/>
              <a:t> - </a:t>
            </a:r>
            <a:r>
              <a:rPr lang="en-US" dirty="0" err="1"/>
              <a:t>autodetect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088" y="1323928"/>
            <a:ext cx="5021077" cy="507850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4336" y="1417638"/>
            <a:ext cx="4095750" cy="13811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2727" y="2833212"/>
            <a:ext cx="4563596" cy="125261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2727" y="4058141"/>
            <a:ext cx="4173070" cy="128349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8438" y="5310760"/>
            <a:ext cx="4187359" cy="104008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6275612"/>
            <a:ext cx="1846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sz="1000" dirty="0">
                <a:hlinkClick r:id="rId7"/>
              </a:rPr>
              <a:t>https://nodejs.org/api/zlib.html</a:t>
            </a:r>
            <a:endParaRPr lang="en-US" sz="1000" dirty="0"/>
          </a:p>
          <a:p>
            <a:endParaRPr lang="sk-SK" sz="1000" dirty="0"/>
          </a:p>
        </p:txBody>
      </p:sp>
      <p:sp>
        <p:nvSpPr>
          <p:cNvPr id="6" name="Rectangle 5"/>
          <p:cNvSpPr/>
          <p:nvPr/>
        </p:nvSpPr>
        <p:spPr>
          <a:xfrm>
            <a:off x="3827088" y="6352557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sz="1000" dirty="0"/>
              <a:t>/samples/node-js-streams/zlib-</a:t>
            </a:r>
            <a:r>
              <a:rPr lang="en-US" sz="1000" dirty="0"/>
              <a:t>*</a:t>
            </a:r>
            <a:r>
              <a:rPr lang="sk-SK" sz="1000" dirty="0"/>
              <a:t>.js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EDB465D-D627-FC49-8D8C-001ED946AD7B}"/>
              </a:ext>
            </a:extLst>
          </p:cNvPr>
          <p:cNvCxnSpPr>
            <a:cxnSpLocks/>
          </p:cNvCxnSpPr>
          <p:nvPr/>
        </p:nvCxnSpPr>
        <p:spPr>
          <a:xfrm>
            <a:off x="4921102" y="3429000"/>
            <a:ext cx="134147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2CFDDCE-1F49-B547-B276-CFF4F0AD46C4}"/>
              </a:ext>
            </a:extLst>
          </p:cNvPr>
          <p:cNvCxnSpPr>
            <a:cxnSpLocks/>
          </p:cNvCxnSpPr>
          <p:nvPr/>
        </p:nvCxnSpPr>
        <p:spPr>
          <a:xfrm>
            <a:off x="6870405" y="3825948"/>
            <a:ext cx="134147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3AD8386-32AD-7145-8A23-36B2F575025C}"/>
              </a:ext>
            </a:extLst>
          </p:cNvPr>
          <p:cNvCxnSpPr>
            <a:cxnSpLocks/>
          </p:cNvCxnSpPr>
          <p:nvPr/>
        </p:nvCxnSpPr>
        <p:spPr>
          <a:xfrm>
            <a:off x="4828953" y="4692501"/>
            <a:ext cx="134147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F877159-AE7F-C04A-8D04-A82010FAFE78}"/>
              </a:ext>
            </a:extLst>
          </p:cNvPr>
          <p:cNvCxnSpPr>
            <a:cxnSpLocks/>
          </p:cNvCxnSpPr>
          <p:nvPr/>
        </p:nvCxnSpPr>
        <p:spPr>
          <a:xfrm>
            <a:off x="6576236" y="5078817"/>
            <a:ext cx="134147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2099946-27DF-5446-9468-125B2694D9CC}"/>
              </a:ext>
            </a:extLst>
          </p:cNvPr>
          <p:cNvCxnSpPr>
            <a:cxnSpLocks/>
          </p:cNvCxnSpPr>
          <p:nvPr/>
        </p:nvCxnSpPr>
        <p:spPr>
          <a:xfrm>
            <a:off x="6262577" y="5918789"/>
            <a:ext cx="134147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164CE19-AFAC-3048-9666-C5F5F04BF4C1}"/>
              </a:ext>
            </a:extLst>
          </p:cNvPr>
          <p:cNvCxnSpPr>
            <a:cxnSpLocks/>
          </p:cNvCxnSpPr>
          <p:nvPr/>
        </p:nvCxnSpPr>
        <p:spPr>
          <a:xfrm>
            <a:off x="6500037" y="6126163"/>
            <a:ext cx="134147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7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763" y="1600199"/>
            <a:ext cx="5021077" cy="47792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A0B92B-F95F-E149-B47C-C4901E01B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763" y="1600199"/>
            <a:ext cx="5091091" cy="39877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431238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crypto streams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299011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sk-SK" b="1" dirty="0"/>
              <a:t>Transform streams for </a:t>
            </a:r>
          </a:p>
          <a:p>
            <a:r>
              <a:rPr lang="sk-SK" dirty="0"/>
              <a:t>encrypt</a:t>
            </a:r>
          </a:p>
          <a:p>
            <a:r>
              <a:rPr lang="sk-SK" dirty="0" err="1"/>
              <a:t>decrypt</a:t>
            </a:r>
            <a:r>
              <a:rPr lang="sk-SK" dirty="0"/>
              <a:t> </a:t>
            </a:r>
          </a:p>
          <a:p>
            <a:r>
              <a:rPr lang="sk-SK" dirty="0" err="1"/>
              <a:t>hash</a:t>
            </a:r>
            <a:endParaRPr lang="sk-SK" dirty="0"/>
          </a:p>
          <a:p>
            <a:r>
              <a:rPr lang="sk-SK" dirty="0"/>
              <a:t>HMAC </a:t>
            </a:r>
            <a:r>
              <a:rPr lang="sk-SK" dirty="0" err="1"/>
              <a:t>digests</a:t>
            </a:r>
            <a:endParaRPr lang="sk-SK" dirty="0"/>
          </a:p>
          <a:p>
            <a:endParaRPr lang="sk-SK" dirty="0"/>
          </a:p>
          <a:p>
            <a:pPr marL="0" indent="0">
              <a:buNone/>
            </a:pPr>
            <a:r>
              <a:rPr lang="en-US" dirty="0"/>
              <a:t>use</a:t>
            </a:r>
            <a:r>
              <a:rPr lang="sk-SK" dirty="0"/>
              <a:t>s</a:t>
            </a:r>
            <a:r>
              <a:rPr lang="en-US" dirty="0"/>
              <a:t> OpenSSL implemented algorithms</a:t>
            </a:r>
            <a:endParaRPr lang="sk-SK" dirty="0"/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01034" y="6410509"/>
            <a:ext cx="20056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sz="1000" dirty="0">
                <a:hlinkClick r:id="rId4"/>
              </a:rPr>
              <a:t>https://nodejs.org/api/crypto.html</a:t>
            </a:r>
            <a:endParaRPr lang="en-US" sz="1000" dirty="0"/>
          </a:p>
          <a:p>
            <a:endParaRPr lang="sk-SK" sz="1000" dirty="0"/>
          </a:p>
        </p:txBody>
      </p:sp>
      <p:sp>
        <p:nvSpPr>
          <p:cNvPr id="7" name="Rectangle 6"/>
          <p:cNvSpPr/>
          <p:nvPr/>
        </p:nvSpPr>
        <p:spPr>
          <a:xfrm>
            <a:off x="3787749" y="6379440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sz="1000" dirty="0"/>
              <a:t>/samples/node-js-streams/crypto.js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C8CC72-4C25-EC49-A25D-6B6E51BD3894}"/>
              </a:ext>
            </a:extLst>
          </p:cNvPr>
          <p:cNvCxnSpPr>
            <a:cxnSpLocks/>
          </p:cNvCxnSpPr>
          <p:nvPr/>
        </p:nvCxnSpPr>
        <p:spPr>
          <a:xfrm>
            <a:off x="6111949" y="2227521"/>
            <a:ext cx="1341475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CB34C8-0694-CC4C-B25D-23DFC8C52AA7}"/>
              </a:ext>
            </a:extLst>
          </p:cNvPr>
          <p:cNvCxnSpPr>
            <a:cxnSpLocks/>
          </p:cNvCxnSpPr>
          <p:nvPr/>
        </p:nvCxnSpPr>
        <p:spPr>
          <a:xfrm>
            <a:off x="6274095" y="3429000"/>
            <a:ext cx="1571846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9F643F-E8EA-6B4E-81F0-DE4DB1EBF70C}"/>
              </a:ext>
            </a:extLst>
          </p:cNvPr>
          <p:cNvCxnSpPr>
            <a:cxnSpLocks/>
          </p:cNvCxnSpPr>
          <p:nvPr/>
        </p:nvCxnSpPr>
        <p:spPr>
          <a:xfrm>
            <a:off x="4572000" y="4074041"/>
            <a:ext cx="263687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683F48-DA02-B640-8554-A7EE6B888707}"/>
              </a:ext>
            </a:extLst>
          </p:cNvPr>
          <p:cNvCxnSpPr>
            <a:cxnSpLocks/>
          </p:cNvCxnSpPr>
          <p:nvPr/>
        </p:nvCxnSpPr>
        <p:spPr>
          <a:xfrm>
            <a:off x="3990753" y="4875027"/>
            <a:ext cx="263687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37E0487-17E0-F74A-BDE5-DDDC053D58FC}"/>
              </a:ext>
            </a:extLst>
          </p:cNvPr>
          <p:cNvCxnSpPr>
            <a:cxnSpLocks/>
          </p:cNvCxnSpPr>
          <p:nvPr/>
        </p:nvCxnSpPr>
        <p:spPr>
          <a:xfrm>
            <a:off x="5890437" y="4432005"/>
            <a:ext cx="104199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C5C1A1B-FA7D-B14E-9BB6-5455FDCC611C}"/>
              </a:ext>
            </a:extLst>
          </p:cNvPr>
          <p:cNvCxnSpPr>
            <a:cxnSpLocks/>
          </p:cNvCxnSpPr>
          <p:nvPr/>
        </p:nvCxnSpPr>
        <p:spPr>
          <a:xfrm>
            <a:off x="5890437" y="5232991"/>
            <a:ext cx="104199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2626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child process, </a:t>
            </a:r>
            <a:r>
              <a:rPr lang="en-US" dirty="0" err="1"/>
              <a:t>stdin</a:t>
            </a:r>
            <a:r>
              <a:rPr lang="en-US" dirty="0"/>
              <a:t>, </a:t>
            </a:r>
            <a:r>
              <a:rPr lang="en-US" dirty="0" err="1"/>
              <a:t>stdout</a:t>
            </a:r>
            <a:r>
              <a:rPr lang="en-US" dirty="0"/>
              <a:t>, </a:t>
            </a:r>
            <a:r>
              <a:rPr lang="en-US" dirty="0" err="1"/>
              <a:t>stderr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3576181" cy="4525963"/>
          </a:xfrm>
        </p:spPr>
        <p:txBody>
          <a:bodyPr>
            <a:normAutofit fontScale="70000" lnSpcReduction="20000"/>
          </a:bodyPr>
          <a:lstStyle/>
          <a:p>
            <a:r>
              <a:rPr lang="sk-SK" dirty="0"/>
              <a:t>The child_process module provides the ability to spawn child processes</a:t>
            </a:r>
          </a:p>
          <a:p>
            <a:r>
              <a:rPr lang="sk-SK" dirty="0" err="1"/>
              <a:t>we</a:t>
            </a:r>
            <a:r>
              <a:rPr lang="sk-SK" dirty="0"/>
              <a:t> </a:t>
            </a:r>
            <a:r>
              <a:rPr lang="sk-SK" dirty="0" err="1"/>
              <a:t>have</a:t>
            </a:r>
            <a:r>
              <a:rPr lang="sk-SK" dirty="0"/>
              <a:t> </a:t>
            </a:r>
            <a:r>
              <a:rPr lang="sk-SK" dirty="0" err="1"/>
              <a:t>access</a:t>
            </a:r>
            <a:r>
              <a:rPr lang="sk-SK" dirty="0"/>
              <a:t> to </a:t>
            </a:r>
            <a:r>
              <a:rPr lang="sk-SK" dirty="0" err="1"/>
              <a:t>stdin</a:t>
            </a:r>
            <a:r>
              <a:rPr lang="sk-SK" dirty="0"/>
              <a:t>, </a:t>
            </a:r>
            <a:r>
              <a:rPr lang="sk-SK" dirty="0" err="1"/>
              <a:t>stdout</a:t>
            </a:r>
            <a:r>
              <a:rPr lang="sk-SK" dirty="0"/>
              <a:t> and </a:t>
            </a:r>
            <a:r>
              <a:rPr lang="sk-SK" dirty="0" err="1"/>
              <a:t>stderr</a:t>
            </a:r>
            <a:r>
              <a:rPr lang="sk-SK" dirty="0"/>
              <a:t> of </a:t>
            </a:r>
            <a:r>
              <a:rPr lang="sk-SK" dirty="0" err="1"/>
              <a:t>these</a:t>
            </a:r>
            <a:r>
              <a:rPr lang="sk-SK" dirty="0"/>
              <a:t> </a:t>
            </a:r>
            <a:r>
              <a:rPr lang="sk-SK" dirty="0" err="1"/>
              <a:t>processes</a:t>
            </a:r>
            <a:endParaRPr lang="sk-SK" dirty="0"/>
          </a:p>
          <a:p>
            <a:r>
              <a:rPr lang="sk-SK" dirty="0" err="1"/>
              <a:t>we</a:t>
            </a:r>
            <a:r>
              <a:rPr lang="sk-SK" dirty="0"/>
              <a:t> </a:t>
            </a:r>
            <a:r>
              <a:rPr lang="sk-SK" dirty="0" err="1"/>
              <a:t>can</a:t>
            </a:r>
            <a:r>
              <a:rPr lang="sk-SK" dirty="0"/>
              <a:t> </a:t>
            </a:r>
            <a:r>
              <a:rPr lang="sk-SK" dirty="0" err="1"/>
              <a:t>combine</a:t>
            </a:r>
            <a:r>
              <a:rPr lang="sk-SK" dirty="0"/>
              <a:t> </a:t>
            </a:r>
            <a:r>
              <a:rPr lang="sk-SK" dirty="0" err="1"/>
              <a:t>external</a:t>
            </a:r>
            <a:r>
              <a:rPr lang="sk-SK" dirty="0"/>
              <a:t> </a:t>
            </a:r>
            <a:r>
              <a:rPr lang="sk-SK" dirty="0" err="1"/>
              <a:t>processes</a:t>
            </a:r>
            <a:r>
              <a:rPr lang="sk-SK" dirty="0"/>
              <a:t> </a:t>
            </a:r>
          </a:p>
          <a:p>
            <a:pPr lvl="1"/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node</a:t>
            </a:r>
            <a:r>
              <a:rPr lang="sk-SK" dirty="0"/>
              <a:t> </a:t>
            </a:r>
            <a:r>
              <a:rPr lang="sk-SK" dirty="0" err="1"/>
              <a:t>streams</a:t>
            </a:r>
            <a:endParaRPr lang="sk-SK" dirty="0"/>
          </a:p>
          <a:p>
            <a:pPr lvl="1"/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other</a:t>
            </a:r>
            <a:r>
              <a:rPr lang="sk-SK" dirty="0"/>
              <a:t> </a:t>
            </a:r>
            <a:r>
              <a:rPr lang="sk-SK" dirty="0" err="1"/>
              <a:t>externla</a:t>
            </a:r>
            <a:r>
              <a:rPr lang="sk-SK" dirty="0"/>
              <a:t> </a:t>
            </a:r>
            <a:r>
              <a:rPr lang="sk-SK" dirty="0" err="1"/>
              <a:t>processes</a:t>
            </a:r>
            <a:endParaRPr lang="sk-SK" dirty="0"/>
          </a:p>
          <a:p>
            <a:pPr lvl="1"/>
            <a:r>
              <a:rPr lang="sk-SK" dirty="0" err="1"/>
              <a:t>out</a:t>
            </a:r>
            <a:r>
              <a:rPr lang="sk-SK" dirty="0"/>
              <a:t> </a:t>
            </a:r>
            <a:r>
              <a:rPr lang="sk-SK" dirty="0" err="1"/>
              <a:t>process</a:t>
            </a:r>
            <a:r>
              <a:rPr lang="sk-SK" dirty="0"/>
              <a:t> </a:t>
            </a:r>
            <a:r>
              <a:rPr lang="sk-SK" dirty="0" err="1"/>
              <a:t>std</a:t>
            </a:r>
            <a:r>
              <a:rPr lang="sk-SK" dirty="0"/>
              <a:t> </a:t>
            </a:r>
            <a:r>
              <a:rPr lang="sk-SK" dirty="0" err="1"/>
              <a:t>streams</a:t>
            </a:r>
            <a:endParaRPr lang="sk-SK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5C0780-1A60-B84F-903B-0CC7053DDDA2}"/>
              </a:ext>
            </a:extLst>
          </p:cNvPr>
          <p:cNvSpPr/>
          <p:nvPr/>
        </p:nvSpPr>
        <p:spPr>
          <a:xfrm>
            <a:off x="359202" y="6126163"/>
            <a:ext cx="23791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hlinkClick r:id="rId2"/>
              </a:rPr>
              <a:t>https://nodejs.org/api/child_process.html</a:t>
            </a:r>
            <a:endParaRPr lang="en-US" sz="1000" dirty="0"/>
          </a:p>
          <a:p>
            <a:endParaRPr lang="en-US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6FEBE6-69F3-C940-A992-157191AE0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3381" y="1634425"/>
            <a:ext cx="4951214" cy="42749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824233" y="6129431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/>
              <a:t>/</a:t>
            </a:r>
            <a:r>
              <a:rPr lang="sk-SK" sz="1000" dirty="0"/>
              <a:t>samples/node-js-streams/child-process.js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6724095-CBBB-D445-9DA1-FD35A85AD8C4}"/>
              </a:ext>
            </a:extLst>
          </p:cNvPr>
          <p:cNvCxnSpPr>
            <a:cxnSpLocks/>
          </p:cNvCxnSpPr>
          <p:nvPr/>
        </p:nvCxnSpPr>
        <p:spPr>
          <a:xfrm>
            <a:off x="5169194" y="3496338"/>
            <a:ext cx="108275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47DFA6-63A9-BC47-9393-E10B17A78658}"/>
              </a:ext>
            </a:extLst>
          </p:cNvPr>
          <p:cNvCxnSpPr>
            <a:cxnSpLocks/>
          </p:cNvCxnSpPr>
          <p:nvPr/>
        </p:nvCxnSpPr>
        <p:spPr>
          <a:xfrm>
            <a:off x="4086444" y="3882654"/>
            <a:ext cx="108275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3D27AFC-6C21-F345-9EAE-554F07CF9F3D}"/>
              </a:ext>
            </a:extLst>
          </p:cNvPr>
          <p:cNvCxnSpPr>
            <a:cxnSpLocks/>
          </p:cNvCxnSpPr>
          <p:nvPr/>
        </p:nvCxnSpPr>
        <p:spPr>
          <a:xfrm>
            <a:off x="4086444" y="5225900"/>
            <a:ext cx="163387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00725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process , </a:t>
            </a:r>
            <a:r>
              <a:rPr lang="en-US" dirty="0" err="1"/>
              <a:t>stdout</a:t>
            </a:r>
            <a:r>
              <a:rPr lang="en-US" dirty="0"/>
              <a:t>, </a:t>
            </a:r>
            <a:r>
              <a:rPr lang="en-US" dirty="0" err="1"/>
              <a:t>stdin</a:t>
            </a:r>
            <a:r>
              <a:rPr lang="en-US" dirty="0"/>
              <a:t>, error, </a:t>
            </a:r>
            <a:r>
              <a:rPr lang="en-US" dirty="0" err="1"/>
              <a:t>readline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3567953" cy="452596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process object is a global that provides information about, and control over, the current Node.js process</a:t>
            </a:r>
          </a:p>
          <a:p>
            <a:r>
              <a:rPr lang="en-US" b="1" dirty="0" err="1"/>
              <a:t>process.stdin</a:t>
            </a:r>
            <a:r>
              <a:rPr lang="en-US" b="1" dirty="0"/>
              <a:t>, </a:t>
            </a:r>
          </a:p>
          <a:p>
            <a:r>
              <a:rPr lang="en-US" b="1" dirty="0" err="1"/>
              <a:t>process.stdout</a:t>
            </a:r>
            <a:r>
              <a:rPr lang="en-US" b="1" dirty="0"/>
              <a:t>, </a:t>
            </a:r>
          </a:p>
          <a:p>
            <a:r>
              <a:rPr lang="en-US" b="1" dirty="0" err="1"/>
              <a:t>process.stderr</a:t>
            </a:r>
            <a:endParaRPr lang="en-US" dirty="0"/>
          </a:p>
          <a:p>
            <a:r>
              <a:rPr lang="en-US" dirty="0"/>
              <a:t>Writes may be </a:t>
            </a:r>
            <a:r>
              <a:rPr lang="en-US" b="1" dirty="0"/>
              <a:t>synchronous</a:t>
            </a:r>
            <a:r>
              <a:rPr lang="en-US" dirty="0"/>
              <a:t> depending on what the stream is connected to and whether the system is Windows or POSIX</a:t>
            </a:r>
          </a:p>
          <a:p>
            <a:r>
              <a:rPr lang="en-US" dirty="0"/>
              <a:t>See also </a:t>
            </a:r>
            <a:r>
              <a:rPr lang="en-US" dirty="0" err="1"/>
              <a:t>Readline</a:t>
            </a:r>
            <a:r>
              <a:rPr lang="en-US" dirty="0"/>
              <a:t> and TTY</a:t>
            </a:r>
            <a:endParaRPr lang="sk-SK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9515" y="1600200"/>
            <a:ext cx="4718128" cy="3787588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353F4DE-D0D2-3E42-9CB2-57416D91A079}"/>
              </a:ext>
            </a:extLst>
          </p:cNvPr>
          <p:cNvCxnSpPr>
            <a:cxnSpLocks/>
          </p:cNvCxnSpPr>
          <p:nvPr/>
        </p:nvCxnSpPr>
        <p:spPr>
          <a:xfrm>
            <a:off x="4267197" y="3173815"/>
            <a:ext cx="1176673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0FB09F7-80B5-4245-8E1E-817BD5962658}"/>
              </a:ext>
            </a:extLst>
          </p:cNvPr>
          <p:cNvCxnSpPr>
            <a:cxnSpLocks/>
          </p:cNvCxnSpPr>
          <p:nvPr/>
        </p:nvCxnSpPr>
        <p:spPr>
          <a:xfrm>
            <a:off x="5139068" y="3833035"/>
            <a:ext cx="163387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B307E3F6-2915-3345-AAC8-499710290AE0}"/>
              </a:ext>
            </a:extLst>
          </p:cNvPr>
          <p:cNvSpPr/>
          <p:nvPr/>
        </p:nvSpPr>
        <p:spPr>
          <a:xfrm>
            <a:off x="457199" y="6171608"/>
            <a:ext cx="84032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800" dirty="0">
                <a:hlinkClick r:id="rId3"/>
              </a:rPr>
              <a:t>https://nodejs.org/api/process.html#process_a_note_on_process_i_o</a:t>
            </a:r>
            <a:endParaRPr lang="sk-SK" sz="800" dirty="0"/>
          </a:p>
          <a:p>
            <a:endParaRPr lang="sk-SK" sz="800" dirty="0"/>
          </a:p>
        </p:txBody>
      </p:sp>
    </p:spTree>
    <p:extLst>
      <p:ext uri="{BB962C8B-B14F-4D97-AF65-F5344CB8AC3E}">
        <p14:creationId xmlns:p14="http://schemas.microsoft.com/office/powerpoint/2010/main" val="4008265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 API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EA0F0C-700D-4540-A9EF-E20D2728D8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A)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Use of the </a:t>
            </a:r>
            <a:r>
              <a:rPr lang="en-US" b="1" dirty="0" err="1">
                <a:solidFill>
                  <a:srgbClr val="00B050"/>
                </a:solidFill>
              </a:rPr>
              <a:t>readable.pipe</a:t>
            </a:r>
            <a:r>
              <a:rPr lang="en-US" b="1" dirty="0">
                <a:solidFill>
                  <a:srgbClr val="00B050"/>
                </a:solidFill>
              </a:rPr>
              <a:t>() </a:t>
            </a:r>
            <a:r>
              <a:rPr lang="en-US" b="1" dirty="0"/>
              <a:t>method is recommended for most users </a:t>
            </a:r>
            <a:r>
              <a:rPr lang="en-US" dirty="0"/>
              <a:t>as it has been implemented to provide the </a:t>
            </a:r>
            <a:r>
              <a:rPr lang="en-US" b="1" dirty="0"/>
              <a:t>easiest way of consuming stream data</a:t>
            </a:r>
            <a:r>
              <a:rPr lang="en-US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509AFDB-1366-224C-A442-612178D83D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k-SK" dirty="0"/>
              <a:t>B)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Streams are </a:t>
            </a:r>
            <a:r>
              <a:rPr lang="en-US" dirty="0" err="1"/>
              <a:t>EventEmitters</a:t>
            </a:r>
            <a:r>
              <a:rPr lang="en-US" dirty="0"/>
              <a:t>, developers that require more </a:t>
            </a:r>
            <a:r>
              <a:rPr lang="en-US" b="1" dirty="0"/>
              <a:t>fine-grained control </a:t>
            </a:r>
            <a:r>
              <a:rPr lang="en-US" dirty="0"/>
              <a:t>over the transfer and generation of data can use the </a:t>
            </a:r>
            <a:r>
              <a:rPr lang="en-US" dirty="0" err="1"/>
              <a:t>EventEmitter</a:t>
            </a:r>
            <a:r>
              <a:rPr lang="en-US" dirty="0"/>
              <a:t> and </a:t>
            </a:r>
            <a:r>
              <a:rPr lang="en-US" dirty="0" err="1"/>
              <a:t>readable.pause</a:t>
            </a:r>
            <a:r>
              <a:rPr lang="en-US" dirty="0"/>
              <a:t>()/</a:t>
            </a:r>
            <a:r>
              <a:rPr lang="en-US" dirty="0" err="1"/>
              <a:t>readable.resume</a:t>
            </a:r>
            <a:r>
              <a:rPr lang="en-US" dirty="0"/>
              <a:t>() APIs.</a:t>
            </a:r>
          </a:p>
          <a:p>
            <a:r>
              <a:rPr lang="en-US" dirty="0"/>
              <a:t>The Readable stream API evolved across multiple Node.js versions and provides multiple methods of consuming stream data. In general, developers </a:t>
            </a:r>
            <a:r>
              <a:rPr lang="en-US" b="1" dirty="0"/>
              <a:t>should choose one of the methods </a:t>
            </a:r>
            <a:r>
              <a:rPr lang="en-US" dirty="0"/>
              <a:t>of consuming data and </a:t>
            </a:r>
            <a:r>
              <a:rPr lang="en-US" b="1" dirty="0"/>
              <a:t>should never use multiple methods to consume data from a single stream</a:t>
            </a:r>
            <a:r>
              <a:rPr lang="en-US" dirty="0"/>
              <a:t>.</a:t>
            </a:r>
          </a:p>
          <a:p>
            <a:endParaRPr lang="sk-SK" dirty="0"/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609600" y="1752600"/>
            <a:ext cx="7922871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46252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(with) Streams</a:t>
            </a:r>
            <a:endParaRPr lang="sk-SK" dirty="0"/>
          </a:p>
        </p:txBody>
      </p:sp>
      <p:sp>
        <p:nvSpPr>
          <p:cNvPr id="7" name="Rectangle 6"/>
          <p:cNvSpPr/>
          <p:nvPr/>
        </p:nvSpPr>
        <p:spPr>
          <a:xfrm>
            <a:off x="309762" y="2005836"/>
            <a:ext cx="2275677" cy="99837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Readable</a:t>
            </a:r>
            <a:endParaRPr lang="sk-SK" dirty="0"/>
          </a:p>
        </p:txBody>
      </p:sp>
      <p:sp>
        <p:nvSpPr>
          <p:cNvPr id="9" name="Rectangle 8"/>
          <p:cNvSpPr/>
          <p:nvPr/>
        </p:nvSpPr>
        <p:spPr>
          <a:xfrm>
            <a:off x="308990" y="3395372"/>
            <a:ext cx="2275677" cy="22591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MyReadable</a:t>
            </a:r>
            <a:endParaRPr lang="sk-SK" dirty="0"/>
          </a:p>
        </p:txBody>
      </p:sp>
      <p:cxnSp>
        <p:nvCxnSpPr>
          <p:cNvPr id="13" name="Straight Arrow Connector 12"/>
          <p:cNvCxnSpPr>
            <a:stCxn id="9" idx="0"/>
            <a:endCxn id="7" idx="2"/>
          </p:cNvCxnSpPr>
          <p:nvPr/>
        </p:nvCxnSpPr>
        <p:spPr>
          <a:xfrm flipV="1">
            <a:off x="1446829" y="3004207"/>
            <a:ext cx="772" cy="3911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3313822" y="2009082"/>
            <a:ext cx="2488612" cy="99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Transform</a:t>
            </a:r>
            <a:endParaRPr lang="sk-SK" dirty="0"/>
          </a:p>
        </p:txBody>
      </p:sp>
      <p:sp>
        <p:nvSpPr>
          <p:cNvPr id="20" name="Rectangle 19"/>
          <p:cNvSpPr/>
          <p:nvPr/>
        </p:nvSpPr>
        <p:spPr>
          <a:xfrm>
            <a:off x="3275680" y="3383226"/>
            <a:ext cx="2552700" cy="26980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MyTransform</a:t>
            </a:r>
            <a:endParaRPr lang="sk-SK" dirty="0"/>
          </a:p>
        </p:txBody>
      </p:sp>
      <p:cxnSp>
        <p:nvCxnSpPr>
          <p:cNvPr id="21" name="Straight Arrow Connector 20"/>
          <p:cNvCxnSpPr>
            <a:endCxn id="19" idx="2"/>
          </p:cNvCxnSpPr>
          <p:nvPr/>
        </p:nvCxnSpPr>
        <p:spPr>
          <a:xfrm flipV="1">
            <a:off x="4558128" y="3004207"/>
            <a:ext cx="0" cy="3790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6435419" y="1990763"/>
            <a:ext cx="2284762" cy="99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Writable</a:t>
            </a:r>
            <a:endParaRPr lang="sk-SK" dirty="0"/>
          </a:p>
        </p:txBody>
      </p:sp>
      <p:sp>
        <p:nvSpPr>
          <p:cNvPr id="33" name="Rectangle 32"/>
          <p:cNvSpPr/>
          <p:nvPr/>
        </p:nvSpPr>
        <p:spPr>
          <a:xfrm>
            <a:off x="6435419" y="3363440"/>
            <a:ext cx="2284762" cy="19676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MyWritable</a:t>
            </a:r>
            <a:endParaRPr lang="sk-SK" dirty="0"/>
          </a:p>
        </p:txBody>
      </p:sp>
      <p:cxnSp>
        <p:nvCxnSpPr>
          <p:cNvPr id="34" name="Straight Arrow Connector 33"/>
          <p:cNvCxnSpPr>
            <a:stCxn id="33" idx="0"/>
            <a:endCxn id="32" idx="2"/>
          </p:cNvCxnSpPr>
          <p:nvPr/>
        </p:nvCxnSpPr>
        <p:spPr>
          <a:xfrm flipV="1">
            <a:off x="7577800" y="2985888"/>
            <a:ext cx="0" cy="3775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533469" y="3137005"/>
            <a:ext cx="5966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extends</a:t>
            </a:r>
            <a:endParaRPr lang="sk-SK" sz="1000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6227" y="3746313"/>
            <a:ext cx="2571606" cy="2334955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419" y="3726208"/>
            <a:ext cx="2284762" cy="1604867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4542576" y="3155125"/>
            <a:ext cx="5966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extends</a:t>
            </a:r>
            <a:endParaRPr lang="sk-SK" sz="1000" dirty="0"/>
          </a:p>
        </p:txBody>
      </p:sp>
      <p:sp>
        <p:nvSpPr>
          <p:cNvPr id="47" name="TextBox 46"/>
          <p:cNvSpPr txBox="1"/>
          <p:nvPr/>
        </p:nvSpPr>
        <p:spPr>
          <a:xfrm>
            <a:off x="1411336" y="3154900"/>
            <a:ext cx="5966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extends</a:t>
            </a:r>
            <a:endParaRPr lang="sk-SK" sz="1000" dirty="0"/>
          </a:p>
        </p:txBody>
      </p:sp>
      <p:grpSp>
        <p:nvGrpSpPr>
          <p:cNvPr id="52" name="Group 51"/>
          <p:cNvGrpSpPr/>
          <p:nvPr/>
        </p:nvGrpSpPr>
        <p:grpSpPr>
          <a:xfrm>
            <a:off x="3423395" y="2351295"/>
            <a:ext cx="265100" cy="554505"/>
            <a:chOff x="6411122" y="6037689"/>
            <a:chExt cx="265100" cy="554505"/>
          </a:xfrm>
        </p:grpSpPr>
        <p:sp>
          <p:nvSpPr>
            <p:cNvPr id="49" name="Rectangle 48"/>
            <p:cNvSpPr/>
            <p:nvPr/>
          </p:nvSpPr>
          <p:spPr>
            <a:xfrm>
              <a:off x="6411123" y="6037689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411123" y="6214716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411122" y="6391743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2211860" y="2351296"/>
            <a:ext cx="265100" cy="554505"/>
            <a:chOff x="6411122" y="6037689"/>
            <a:chExt cx="265100" cy="554505"/>
          </a:xfrm>
        </p:grpSpPr>
        <p:sp>
          <p:nvSpPr>
            <p:cNvPr id="54" name="Rectangle 53"/>
            <p:cNvSpPr/>
            <p:nvPr/>
          </p:nvSpPr>
          <p:spPr>
            <a:xfrm>
              <a:off x="6411123" y="6037689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6411123" y="6214716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6411122" y="6391743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5404785" y="2369925"/>
            <a:ext cx="265100" cy="554505"/>
            <a:chOff x="6411122" y="6037689"/>
            <a:chExt cx="265100" cy="554505"/>
          </a:xfrm>
        </p:grpSpPr>
        <p:sp>
          <p:nvSpPr>
            <p:cNvPr id="58" name="Rectangle 57"/>
            <p:cNvSpPr/>
            <p:nvPr/>
          </p:nvSpPr>
          <p:spPr>
            <a:xfrm>
              <a:off x="6411123" y="6037689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6411123" y="6214716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6411122" y="6391743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6529045" y="2369924"/>
            <a:ext cx="265100" cy="554505"/>
            <a:chOff x="6411122" y="6037689"/>
            <a:chExt cx="265100" cy="554505"/>
          </a:xfrm>
        </p:grpSpPr>
        <p:sp>
          <p:nvSpPr>
            <p:cNvPr id="65" name="Rectangle 64"/>
            <p:cNvSpPr/>
            <p:nvPr/>
          </p:nvSpPr>
          <p:spPr>
            <a:xfrm>
              <a:off x="6411123" y="6037689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411123" y="6214716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6411122" y="6391743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</p:grpSp>
      <p:sp>
        <p:nvSpPr>
          <p:cNvPr id="69" name="Rectangle 68"/>
          <p:cNvSpPr/>
          <p:nvPr/>
        </p:nvSpPr>
        <p:spPr>
          <a:xfrm>
            <a:off x="316490" y="6360437"/>
            <a:ext cx="2268950" cy="3708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Resource</a:t>
            </a:r>
            <a:endParaRPr lang="sk-SK" dirty="0"/>
          </a:p>
        </p:txBody>
      </p:sp>
      <p:cxnSp>
        <p:nvCxnSpPr>
          <p:cNvPr id="70" name="Straight Arrow Connector 69"/>
          <p:cNvCxnSpPr>
            <a:stCxn id="69" idx="0"/>
            <a:endCxn id="9" idx="2"/>
          </p:cNvCxnSpPr>
          <p:nvPr/>
        </p:nvCxnSpPr>
        <p:spPr>
          <a:xfrm flipH="1" flipV="1">
            <a:off x="1446829" y="5654520"/>
            <a:ext cx="4136" cy="7059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456165" y="6075951"/>
            <a:ext cx="8739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sync or async</a:t>
            </a:r>
            <a:endParaRPr lang="sk-SK" sz="1000" dirty="0"/>
          </a:p>
        </p:txBody>
      </p:sp>
      <p:sp>
        <p:nvSpPr>
          <p:cNvPr id="76" name="Rectangle 75"/>
          <p:cNvSpPr/>
          <p:nvPr/>
        </p:nvSpPr>
        <p:spPr>
          <a:xfrm>
            <a:off x="3423653" y="6384239"/>
            <a:ext cx="2268950" cy="3708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service</a:t>
            </a:r>
            <a:endParaRPr lang="sk-SK" dirty="0"/>
          </a:p>
        </p:txBody>
      </p:sp>
      <p:cxnSp>
        <p:nvCxnSpPr>
          <p:cNvPr id="77" name="Straight Arrow Connector 76"/>
          <p:cNvCxnSpPr>
            <a:stCxn id="76" idx="0"/>
            <a:endCxn id="36" idx="2"/>
          </p:cNvCxnSpPr>
          <p:nvPr/>
        </p:nvCxnSpPr>
        <p:spPr>
          <a:xfrm flipH="1" flipV="1">
            <a:off x="4552030" y="6081268"/>
            <a:ext cx="6098" cy="3029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4530829" y="6138018"/>
            <a:ext cx="8739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sync or async</a:t>
            </a:r>
            <a:endParaRPr lang="sk-SK" sz="1000" dirty="0"/>
          </a:p>
        </p:txBody>
      </p:sp>
      <p:sp>
        <p:nvSpPr>
          <p:cNvPr id="98" name="Rectangle 97"/>
          <p:cNvSpPr/>
          <p:nvPr/>
        </p:nvSpPr>
        <p:spPr>
          <a:xfrm>
            <a:off x="6451231" y="6360437"/>
            <a:ext cx="2268950" cy="3708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Resource</a:t>
            </a:r>
            <a:endParaRPr lang="sk-SK" dirty="0"/>
          </a:p>
        </p:txBody>
      </p:sp>
      <p:cxnSp>
        <p:nvCxnSpPr>
          <p:cNvPr id="99" name="Straight Arrow Connector 98"/>
          <p:cNvCxnSpPr>
            <a:stCxn id="98" idx="0"/>
            <a:endCxn id="38" idx="2"/>
          </p:cNvCxnSpPr>
          <p:nvPr/>
        </p:nvCxnSpPr>
        <p:spPr>
          <a:xfrm flipH="1" flipV="1">
            <a:off x="7577800" y="5331075"/>
            <a:ext cx="7906" cy="10293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7651637" y="6075951"/>
            <a:ext cx="8739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sync or async</a:t>
            </a:r>
            <a:endParaRPr lang="sk-SK" sz="1000" dirty="0"/>
          </a:p>
        </p:txBody>
      </p:sp>
      <p:sp>
        <p:nvSpPr>
          <p:cNvPr id="104" name="Right Arrow 103"/>
          <p:cNvSpPr/>
          <p:nvPr/>
        </p:nvSpPr>
        <p:spPr>
          <a:xfrm>
            <a:off x="2669116" y="1962325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05" name="Right Arrow 104"/>
          <p:cNvSpPr/>
          <p:nvPr/>
        </p:nvSpPr>
        <p:spPr>
          <a:xfrm>
            <a:off x="5856226" y="1962324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06" name="TextBox 105"/>
          <p:cNvSpPr txBox="1"/>
          <p:nvPr/>
        </p:nvSpPr>
        <p:spPr>
          <a:xfrm>
            <a:off x="2570370" y="1618622"/>
            <a:ext cx="641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pipe</a:t>
            </a:r>
            <a:endParaRPr lang="sk-SK" sz="2000" dirty="0"/>
          </a:p>
        </p:txBody>
      </p:sp>
      <p:sp>
        <p:nvSpPr>
          <p:cNvPr id="107" name="TextBox 106"/>
          <p:cNvSpPr txBox="1"/>
          <p:nvPr/>
        </p:nvSpPr>
        <p:spPr>
          <a:xfrm>
            <a:off x="5764878" y="1596602"/>
            <a:ext cx="641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pipe</a:t>
            </a:r>
            <a:endParaRPr lang="sk-SK" sz="2000" dirty="0"/>
          </a:p>
        </p:txBody>
      </p:sp>
      <p:sp>
        <p:nvSpPr>
          <p:cNvPr id="108" name="TextBox 107"/>
          <p:cNvSpPr txBox="1"/>
          <p:nvPr/>
        </p:nvSpPr>
        <p:spPr>
          <a:xfrm>
            <a:off x="430222" y="1268826"/>
            <a:ext cx="8051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 solution as pipeline of stream, use existing streams or implement streams</a:t>
            </a:r>
            <a:endParaRPr lang="sk-SK" dirty="0"/>
          </a:p>
        </p:txBody>
      </p:sp>
      <p:sp>
        <p:nvSpPr>
          <p:cNvPr id="111" name="TextBox 110"/>
          <p:cNvSpPr txBox="1"/>
          <p:nvPr/>
        </p:nvSpPr>
        <p:spPr>
          <a:xfrm>
            <a:off x="3668619" y="2722801"/>
            <a:ext cx="938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writableBuffer</a:t>
            </a:r>
            <a:endParaRPr lang="sk-SK" sz="1000" dirty="0"/>
          </a:p>
        </p:txBody>
      </p:sp>
      <p:sp>
        <p:nvSpPr>
          <p:cNvPr id="112" name="TextBox 111"/>
          <p:cNvSpPr txBox="1"/>
          <p:nvPr/>
        </p:nvSpPr>
        <p:spPr>
          <a:xfrm>
            <a:off x="4489260" y="2723979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readableBuffer</a:t>
            </a:r>
            <a:endParaRPr lang="sk-SK" sz="1000" dirty="0"/>
          </a:p>
        </p:txBody>
      </p:sp>
      <p:sp>
        <p:nvSpPr>
          <p:cNvPr id="114" name="TextBox 113"/>
          <p:cNvSpPr txBox="1"/>
          <p:nvPr/>
        </p:nvSpPr>
        <p:spPr>
          <a:xfrm>
            <a:off x="6805749" y="2735734"/>
            <a:ext cx="938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writableBuffer</a:t>
            </a:r>
            <a:endParaRPr lang="sk-SK" sz="1000" dirty="0"/>
          </a:p>
        </p:txBody>
      </p:sp>
      <p:sp>
        <p:nvSpPr>
          <p:cNvPr id="117" name="TextBox 116"/>
          <p:cNvSpPr txBox="1"/>
          <p:nvPr/>
        </p:nvSpPr>
        <p:spPr>
          <a:xfrm>
            <a:off x="1244930" y="2727214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readableBuffer</a:t>
            </a:r>
            <a:endParaRPr lang="sk-SK" sz="1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990" y="3732833"/>
            <a:ext cx="2261380" cy="192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8688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(with) Streams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Sample: Temperature Sensor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sk-SK" dirty="0"/>
          </a:p>
        </p:txBody>
      </p:sp>
      <p:sp>
        <p:nvSpPr>
          <p:cNvPr id="4" name="Rectangle 3"/>
          <p:cNvSpPr/>
          <p:nvPr/>
        </p:nvSpPr>
        <p:spPr>
          <a:xfrm>
            <a:off x="593978" y="2455292"/>
            <a:ext cx="2275677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 err="1"/>
              <a:t>TemperatureStream</a:t>
            </a:r>
            <a:endParaRPr lang="sk-SK" dirty="0"/>
          </a:p>
        </p:txBody>
      </p:sp>
      <p:sp>
        <p:nvSpPr>
          <p:cNvPr id="7" name="Rectangle 6"/>
          <p:cNvSpPr/>
          <p:nvPr/>
        </p:nvSpPr>
        <p:spPr>
          <a:xfrm>
            <a:off x="3573081" y="2491538"/>
            <a:ext cx="1905543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 err="1"/>
              <a:t>DeltaDetector</a:t>
            </a:r>
            <a:endParaRPr lang="sk-SK" dirty="0"/>
          </a:p>
        </p:txBody>
      </p:sp>
      <p:sp>
        <p:nvSpPr>
          <p:cNvPr id="8" name="Rectangle 7"/>
          <p:cNvSpPr/>
          <p:nvPr/>
        </p:nvSpPr>
        <p:spPr>
          <a:xfrm>
            <a:off x="6265634" y="2504143"/>
            <a:ext cx="2275677" cy="3478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 err="1"/>
              <a:t>stdout</a:t>
            </a:r>
            <a:endParaRPr lang="sk-SK" dirty="0"/>
          </a:p>
        </p:txBody>
      </p:sp>
      <p:sp>
        <p:nvSpPr>
          <p:cNvPr id="10" name="Right Arrow 9"/>
          <p:cNvSpPr/>
          <p:nvPr/>
        </p:nvSpPr>
        <p:spPr>
          <a:xfrm>
            <a:off x="2968401" y="2491538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1" name="TextBox 10"/>
          <p:cNvSpPr txBox="1"/>
          <p:nvPr/>
        </p:nvSpPr>
        <p:spPr>
          <a:xfrm>
            <a:off x="2931559" y="2091428"/>
            <a:ext cx="641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pipe</a:t>
            </a:r>
            <a:endParaRPr lang="sk-SK" sz="2000" dirty="0"/>
          </a:p>
        </p:txBody>
      </p:sp>
      <p:sp>
        <p:nvSpPr>
          <p:cNvPr id="12" name="Right Arrow 11"/>
          <p:cNvSpPr/>
          <p:nvPr/>
        </p:nvSpPr>
        <p:spPr>
          <a:xfrm>
            <a:off x="5600741" y="2491538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" name="TextBox 12"/>
          <p:cNvSpPr txBox="1"/>
          <p:nvPr/>
        </p:nvSpPr>
        <p:spPr>
          <a:xfrm>
            <a:off x="5551368" y="2090829"/>
            <a:ext cx="641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pipe</a:t>
            </a:r>
            <a:endParaRPr lang="sk-SK" sz="2000" dirty="0"/>
          </a:p>
        </p:txBody>
      </p:sp>
      <p:sp>
        <p:nvSpPr>
          <p:cNvPr id="17" name="Rectangle 16"/>
          <p:cNvSpPr/>
          <p:nvPr/>
        </p:nvSpPr>
        <p:spPr>
          <a:xfrm>
            <a:off x="174498" y="6341607"/>
            <a:ext cx="804948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1000" dirty="0"/>
              <a:t>/</a:t>
            </a:r>
            <a:r>
              <a:rPr lang="sk-SK" sz="1000" dirty="0" err="1"/>
              <a:t>samples</a:t>
            </a:r>
            <a:r>
              <a:rPr lang="sk-SK" sz="1000" dirty="0"/>
              <a:t>/04-temp-sensor/</a:t>
            </a:r>
            <a:r>
              <a:rPr lang="sk-SK" sz="1000" dirty="0" err="1"/>
              <a:t>TemperatureSensor.js</a:t>
            </a:r>
            <a:endParaRPr lang="sk-SK" sz="10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498" y="3141758"/>
            <a:ext cx="3657600" cy="22288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878" y="3141758"/>
            <a:ext cx="3693564" cy="223724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5813" y="5508916"/>
            <a:ext cx="54102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1285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(with) Streams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Sample: Temperature Sensor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Patterns:</a:t>
            </a:r>
          </a:p>
          <a:p>
            <a:r>
              <a:rPr lang="en-US" dirty="0"/>
              <a:t>piping to multiple locations (built in </a:t>
            </a:r>
            <a:r>
              <a:rPr lang="en-US" dirty="0" err="1"/>
              <a:t>node.js</a:t>
            </a:r>
            <a:r>
              <a:rPr lang="en-US" dirty="0"/>
              <a:t>)</a:t>
            </a:r>
          </a:p>
          <a:p>
            <a:r>
              <a:rPr lang="en-US" dirty="0"/>
              <a:t>For other more complex patterns you need 3</a:t>
            </a:r>
            <a:r>
              <a:rPr lang="en-US" baseline="30000" dirty="0"/>
              <a:t>rd</a:t>
            </a:r>
            <a:r>
              <a:rPr lang="en-US" dirty="0"/>
              <a:t> party libraries</a:t>
            </a:r>
            <a:endParaRPr lang="sk-SK" dirty="0"/>
          </a:p>
        </p:txBody>
      </p:sp>
      <p:sp>
        <p:nvSpPr>
          <p:cNvPr id="4" name="Rectangle 3"/>
          <p:cNvSpPr/>
          <p:nvPr/>
        </p:nvSpPr>
        <p:spPr>
          <a:xfrm>
            <a:off x="593978" y="2455292"/>
            <a:ext cx="2275677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 err="1"/>
              <a:t>TemperatureStream</a:t>
            </a:r>
            <a:endParaRPr lang="sk-SK" dirty="0"/>
          </a:p>
        </p:txBody>
      </p:sp>
      <p:sp>
        <p:nvSpPr>
          <p:cNvPr id="7" name="Rectangle 6"/>
          <p:cNvSpPr/>
          <p:nvPr/>
        </p:nvSpPr>
        <p:spPr>
          <a:xfrm>
            <a:off x="3573081" y="2491538"/>
            <a:ext cx="1905543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 err="1"/>
              <a:t>DeltaDetector</a:t>
            </a:r>
            <a:endParaRPr lang="sk-SK" dirty="0"/>
          </a:p>
        </p:txBody>
      </p:sp>
      <p:sp>
        <p:nvSpPr>
          <p:cNvPr id="8" name="Rectangle 7"/>
          <p:cNvSpPr/>
          <p:nvPr/>
        </p:nvSpPr>
        <p:spPr>
          <a:xfrm>
            <a:off x="6265634" y="2504143"/>
            <a:ext cx="2275677" cy="3478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 err="1"/>
              <a:t>stdout</a:t>
            </a:r>
            <a:endParaRPr lang="sk-SK" dirty="0"/>
          </a:p>
        </p:txBody>
      </p:sp>
      <p:sp>
        <p:nvSpPr>
          <p:cNvPr id="10" name="Right Arrow 9"/>
          <p:cNvSpPr/>
          <p:nvPr/>
        </p:nvSpPr>
        <p:spPr>
          <a:xfrm>
            <a:off x="2968401" y="2491538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1" name="TextBox 10"/>
          <p:cNvSpPr txBox="1"/>
          <p:nvPr/>
        </p:nvSpPr>
        <p:spPr>
          <a:xfrm>
            <a:off x="2931559" y="2091428"/>
            <a:ext cx="641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pipe</a:t>
            </a:r>
            <a:endParaRPr lang="sk-SK" sz="2000" dirty="0"/>
          </a:p>
        </p:txBody>
      </p:sp>
      <p:sp>
        <p:nvSpPr>
          <p:cNvPr id="12" name="Right Arrow 11"/>
          <p:cNvSpPr/>
          <p:nvPr/>
        </p:nvSpPr>
        <p:spPr>
          <a:xfrm>
            <a:off x="5600741" y="2491538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" name="TextBox 12"/>
          <p:cNvSpPr txBox="1"/>
          <p:nvPr/>
        </p:nvSpPr>
        <p:spPr>
          <a:xfrm>
            <a:off x="5551368" y="2090829"/>
            <a:ext cx="641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pipe</a:t>
            </a:r>
            <a:endParaRPr lang="sk-SK" sz="2000" dirty="0"/>
          </a:p>
        </p:txBody>
      </p:sp>
      <p:sp>
        <p:nvSpPr>
          <p:cNvPr id="14" name="Right Arrow 13"/>
          <p:cNvSpPr/>
          <p:nvPr/>
        </p:nvSpPr>
        <p:spPr>
          <a:xfrm rot="5400000">
            <a:off x="4612083" y="3071709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5" name="Rectangle 14"/>
          <p:cNvSpPr/>
          <p:nvPr/>
        </p:nvSpPr>
        <p:spPr>
          <a:xfrm>
            <a:off x="3645825" y="3612683"/>
            <a:ext cx="1905543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 err="1"/>
              <a:t>OverHeatDetecor</a:t>
            </a:r>
            <a:endParaRPr lang="sk-SK" dirty="0"/>
          </a:p>
        </p:txBody>
      </p:sp>
      <p:sp>
        <p:nvSpPr>
          <p:cNvPr id="16" name="Right Arrow 15"/>
          <p:cNvSpPr/>
          <p:nvPr/>
        </p:nvSpPr>
        <p:spPr>
          <a:xfrm>
            <a:off x="5650114" y="3575541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7" name="Rectangle 16"/>
          <p:cNvSpPr/>
          <p:nvPr/>
        </p:nvSpPr>
        <p:spPr>
          <a:xfrm>
            <a:off x="6265633" y="3581991"/>
            <a:ext cx="2275677" cy="3478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 err="1"/>
              <a:t>stderr</a:t>
            </a:r>
            <a:endParaRPr lang="sk-SK" dirty="0"/>
          </a:p>
        </p:txBody>
      </p:sp>
      <p:sp>
        <p:nvSpPr>
          <p:cNvPr id="5" name="Rectangle 4"/>
          <p:cNvSpPr/>
          <p:nvPr/>
        </p:nvSpPr>
        <p:spPr>
          <a:xfrm>
            <a:off x="491828" y="6183261"/>
            <a:ext cx="804948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1000" dirty="0"/>
              <a:t>/</a:t>
            </a:r>
            <a:r>
              <a:rPr lang="sk-SK" sz="1000" dirty="0" err="1"/>
              <a:t>samples</a:t>
            </a:r>
            <a:r>
              <a:rPr lang="sk-SK" sz="1000" dirty="0"/>
              <a:t>/04-temp-sensor/</a:t>
            </a:r>
            <a:r>
              <a:rPr lang="sk-SK" sz="1000" dirty="0" err="1"/>
              <a:t>TemperatureSensor</a:t>
            </a:r>
            <a:r>
              <a:rPr lang="en-US" sz="1000" dirty="0"/>
              <a:t>2</a:t>
            </a:r>
            <a:r>
              <a:rPr lang="sk-SK" sz="1000" dirty="0"/>
              <a:t>.js</a:t>
            </a:r>
          </a:p>
        </p:txBody>
      </p:sp>
    </p:spTree>
    <p:extLst>
      <p:ext uri="{BB962C8B-B14F-4D97-AF65-F5344CB8AC3E}">
        <p14:creationId xmlns:p14="http://schemas.microsoft.com/office/powerpoint/2010/main" val="13737047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backpressure</a:t>
            </a:r>
            <a:endParaRPr lang="sk-SK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speed of streams, backpressure and backpressure mechanism (flow control) in node.js streams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1841256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backpressure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3440445"/>
            <a:ext cx="8543365" cy="3257457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Streams may operate at different speed</a:t>
            </a:r>
            <a:r>
              <a:rPr lang="en-US" dirty="0"/>
              <a:t>, we can have fast data producers and slow writers or slow transform in the middle. When that occurs, </a:t>
            </a:r>
            <a:r>
              <a:rPr lang="en-US" b="1" dirty="0"/>
              <a:t>the consumer will begin to queue all the chunks of data for later consumption</a:t>
            </a:r>
            <a:r>
              <a:rPr lang="en-US" dirty="0"/>
              <a:t>. The write queue will get longer and longer, and because of this more data must be kept in memory until the entire process has completed.</a:t>
            </a:r>
          </a:p>
          <a:p>
            <a:r>
              <a:rPr lang="en-US" b="1" dirty="0"/>
              <a:t>Backpressure</a:t>
            </a:r>
            <a:r>
              <a:rPr lang="en-US" dirty="0"/>
              <a:t> will occur because the writer will not be able to keep up with the speed from the reader.</a:t>
            </a:r>
          </a:p>
          <a:p>
            <a:r>
              <a:rPr lang="en-US" dirty="0"/>
              <a:t>This is why a </a:t>
            </a:r>
            <a:r>
              <a:rPr lang="en-US" b="1" dirty="0"/>
              <a:t>backpressure mechanism (flow control) </a:t>
            </a:r>
            <a:r>
              <a:rPr lang="en-US" dirty="0"/>
              <a:t>is important. If a backpressure system was not present, the process would use up your system's memory, effectively slowing down other processes, and monopolizing a large part of your system until completion</a:t>
            </a:r>
          </a:p>
        </p:txBody>
      </p:sp>
      <p:sp>
        <p:nvSpPr>
          <p:cNvPr id="94" name="Rectangle 93"/>
          <p:cNvSpPr/>
          <p:nvPr/>
        </p:nvSpPr>
        <p:spPr>
          <a:xfrm>
            <a:off x="303664" y="1301833"/>
            <a:ext cx="2275677" cy="99837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Readable</a:t>
            </a:r>
            <a:endParaRPr lang="sk-SK" dirty="0"/>
          </a:p>
        </p:txBody>
      </p:sp>
      <p:sp>
        <p:nvSpPr>
          <p:cNvPr id="97" name="Rectangle 96"/>
          <p:cNvSpPr/>
          <p:nvPr/>
        </p:nvSpPr>
        <p:spPr>
          <a:xfrm>
            <a:off x="3307724" y="1305079"/>
            <a:ext cx="2488612" cy="99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Transform</a:t>
            </a:r>
            <a:endParaRPr lang="sk-SK" dirty="0"/>
          </a:p>
        </p:txBody>
      </p:sp>
      <p:sp>
        <p:nvSpPr>
          <p:cNvPr id="100" name="Rectangle 99"/>
          <p:cNvSpPr/>
          <p:nvPr/>
        </p:nvSpPr>
        <p:spPr>
          <a:xfrm>
            <a:off x="6429321" y="1286760"/>
            <a:ext cx="2284762" cy="99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Writable</a:t>
            </a:r>
            <a:endParaRPr lang="sk-SK" dirty="0"/>
          </a:p>
        </p:txBody>
      </p:sp>
      <p:grpSp>
        <p:nvGrpSpPr>
          <p:cNvPr id="108" name="Group 107"/>
          <p:cNvGrpSpPr/>
          <p:nvPr/>
        </p:nvGrpSpPr>
        <p:grpSpPr>
          <a:xfrm>
            <a:off x="3417297" y="1647292"/>
            <a:ext cx="265100" cy="554505"/>
            <a:chOff x="6411122" y="6037689"/>
            <a:chExt cx="265100" cy="554505"/>
          </a:xfrm>
        </p:grpSpPr>
        <p:sp>
          <p:nvSpPr>
            <p:cNvPr id="109" name="Rectangle 108"/>
            <p:cNvSpPr/>
            <p:nvPr/>
          </p:nvSpPr>
          <p:spPr>
            <a:xfrm>
              <a:off x="6411123" y="6037689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6411123" y="6214716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6411122" y="6391743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2205762" y="1647293"/>
            <a:ext cx="265100" cy="554505"/>
            <a:chOff x="6411122" y="6037689"/>
            <a:chExt cx="265100" cy="554505"/>
          </a:xfrm>
        </p:grpSpPr>
        <p:sp>
          <p:nvSpPr>
            <p:cNvPr id="113" name="Rectangle 112"/>
            <p:cNvSpPr/>
            <p:nvPr/>
          </p:nvSpPr>
          <p:spPr>
            <a:xfrm>
              <a:off x="6411123" y="6037689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6411123" y="6214716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6411122" y="6391743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5398687" y="1665922"/>
            <a:ext cx="265100" cy="554505"/>
            <a:chOff x="6411122" y="6037689"/>
            <a:chExt cx="265100" cy="554505"/>
          </a:xfrm>
        </p:grpSpPr>
        <p:sp>
          <p:nvSpPr>
            <p:cNvPr id="117" name="Rectangle 116"/>
            <p:cNvSpPr/>
            <p:nvPr/>
          </p:nvSpPr>
          <p:spPr>
            <a:xfrm>
              <a:off x="6411123" y="6037689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6411123" y="6214716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6411122" y="6391743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6522947" y="1665921"/>
            <a:ext cx="265100" cy="554505"/>
            <a:chOff x="6411122" y="6037689"/>
            <a:chExt cx="265100" cy="554505"/>
          </a:xfrm>
        </p:grpSpPr>
        <p:sp>
          <p:nvSpPr>
            <p:cNvPr id="121" name="Rectangle 120"/>
            <p:cNvSpPr/>
            <p:nvPr/>
          </p:nvSpPr>
          <p:spPr>
            <a:xfrm>
              <a:off x="6411123" y="6037689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6411123" y="6214716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6411122" y="6391743"/>
              <a:ext cx="265099" cy="20045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endParaRPr lang="sk-SK" dirty="0"/>
            </a:p>
          </p:txBody>
        </p:sp>
      </p:grpSp>
      <p:sp>
        <p:nvSpPr>
          <p:cNvPr id="124" name="Rectangle 123"/>
          <p:cNvSpPr/>
          <p:nvPr/>
        </p:nvSpPr>
        <p:spPr>
          <a:xfrm>
            <a:off x="303664" y="2702759"/>
            <a:ext cx="2268950" cy="3708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Resource</a:t>
            </a:r>
            <a:endParaRPr lang="sk-SK" dirty="0"/>
          </a:p>
        </p:txBody>
      </p:sp>
      <p:cxnSp>
        <p:nvCxnSpPr>
          <p:cNvPr id="125" name="Straight Arrow Connector 124"/>
          <p:cNvCxnSpPr>
            <a:stCxn id="124" idx="0"/>
            <a:endCxn id="94" idx="2"/>
          </p:cNvCxnSpPr>
          <p:nvPr/>
        </p:nvCxnSpPr>
        <p:spPr>
          <a:xfrm flipV="1">
            <a:off x="1438139" y="2300204"/>
            <a:ext cx="3364" cy="4025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1456165" y="2418273"/>
            <a:ext cx="8739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sync or async</a:t>
            </a:r>
            <a:endParaRPr lang="sk-SK" sz="1000" dirty="0"/>
          </a:p>
        </p:txBody>
      </p:sp>
      <p:sp>
        <p:nvSpPr>
          <p:cNvPr id="133" name="Right Arrow 132"/>
          <p:cNvSpPr/>
          <p:nvPr/>
        </p:nvSpPr>
        <p:spPr>
          <a:xfrm>
            <a:off x="2663018" y="1258322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4" name="Right Arrow 133"/>
          <p:cNvSpPr/>
          <p:nvPr/>
        </p:nvSpPr>
        <p:spPr>
          <a:xfrm>
            <a:off x="5850128" y="1258321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5" name="TextBox 134"/>
          <p:cNvSpPr txBox="1"/>
          <p:nvPr/>
        </p:nvSpPr>
        <p:spPr>
          <a:xfrm>
            <a:off x="3662521" y="2018798"/>
            <a:ext cx="938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writableBuffer</a:t>
            </a:r>
            <a:endParaRPr lang="sk-SK" sz="1000" dirty="0"/>
          </a:p>
        </p:txBody>
      </p:sp>
      <p:sp>
        <p:nvSpPr>
          <p:cNvPr id="136" name="TextBox 135"/>
          <p:cNvSpPr txBox="1"/>
          <p:nvPr/>
        </p:nvSpPr>
        <p:spPr>
          <a:xfrm>
            <a:off x="4483162" y="2019976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readableBuffer</a:t>
            </a:r>
            <a:endParaRPr lang="sk-SK" sz="1000" dirty="0"/>
          </a:p>
        </p:txBody>
      </p:sp>
      <p:sp>
        <p:nvSpPr>
          <p:cNvPr id="137" name="TextBox 136"/>
          <p:cNvSpPr txBox="1"/>
          <p:nvPr/>
        </p:nvSpPr>
        <p:spPr>
          <a:xfrm>
            <a:off x="6799651" y="2031731"/>
            <a:ext cx="938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writableBuffer</a:t>
            </a:r>
            <a:endParaRPr lang="sk-SK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1238832" y="2023211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readableBuffer</a:t>
            </a:r>
            <a:endParaRPr lang="sk-SK" sz="1000" dirty="0"/>
          </a:p>
        </p:txBody>
      </p:sp>
      <p:sp>
        <p:nvSpPr>
          <p:cNvPr id="144" name="Rectangle 143"/>
          <p:cNvSpPr/>
          <p:nvPr/>
        </p:nvSpPr>
        <p:spPr>
          <a:xfrm>
            <a:off x="6435467" y="2684890"/>
            <a:ext cx="2268950" cy="3708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Resource</a:t>
            </a:r>
            <a:endParaRPr lang="sk-SK" dirty="0"/>
          </a:p>
        </p:txBody>
      </p:sp>
      <p:cxnSp>
        <p:nvCxnSpPr>
          <p:cNvPr id="145" name="Straight Arrow Connector 144"/>
          <p:cNvCxnSpPr>
            <a:stCxn id="144" idx="0"/>
          </p:cNvCxnSpPr>
          <p:nvPr/>
        </p:nvCxnSpPr>
        <p:spPr>
          <a:xfrm flipV="1">
            <a:off x="7569942" y="2282335"/>
            <a:ext cx="3364" cy="4025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6" name="TextBox 145"/>
          <p:cNvSpPr txBox="1"/>
          <p:nvPr/>
        </p:nvSpPr>
        <p:spPr>
          <a:xfrm>
            <a:off x="7587968" y="2400404"/>
            <a:ext cx="8739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sync or async</a:t>
            </a:r>
            <a:endParaRPr lang="sk-SK" sz="1000" dirty="0"/>
          </a:p>
        </p:txBody>
      </p:sp>
      <p:sp>
        <p:nvSpPr>
          <p:cNvPr id="147" name="Rectangle 146"/>
          <p:cNvSpPr/>
          <p:nvPr/>
        </p:nvSpPr>
        <p:spPr>
          <a:xfrm>
            <a:off x="3405924" y="2684890"/>
            <a:ext cx="2268950" cy="3708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Resource</a:t>
            </a:r>
            <a:endParaRPr lang="sk-SK" dirty="0"/>
          </a:p>
        </p:txBody>
      </p:sp>
      <p:cxnSp>
        <p:nvCxnSpPr>
          <p:cNvPr id="148" name="Straight Arrow Connector 147"/>
          <p:cNvCxnSpPr>
            <a:stCxn id="147" idx="0"/>
          </p:cNvCxnSpPr>
          <p:nvPr/>
        </p:nvCxnSpPr>
        <p:spPr>
          <a:xfrm flipV="1">
            <a:off x="4540399" y="2282335"/>
            <a:ext cx="3364" cy="4025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4558425" y="2400404"/>
            <a:ext cx="8739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sync or async</a:t>
            </a:r>
            <a:endParaRPr lang="sk-SK" sz="1000" dirty="0"/>
          </a:p>
        </p:txBody>
      </p:sp>
      <p:sp>
        <p:nvSpPr>
          <p:cNvPr id="150" name="Rectangle 149"/>
          <p:cNvSpPr/>
          <p:nvPr/>
        </p:nvSpPr>
        <p:spPr>
          <a:xfrm>
            <a:off x="184861" y="6374736"/>
            <a:ext cx="70137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1000" dirty="0">
                <a:hlinkClick r:id="rId3"/>
              </a:rPr>
              <a:t>https://nodejs.org/en/docs/guides/backpressuring-in-streams/</a:t>
            </a:r>
            <a:endParaRPr lang="en-US" sz="1000" dirty="0"/>
          </a:p>
          <a:p>
            <a:endParaRPr lang="sk-SK" sz="1000" dirty="0"/>
          </a:p>
        </p:txBody>
      </p:sp>
    </p:spTree>
    <p:extLst>
      <p:ext uri="{BB962C8B-B14F-4D97-AF65-F5344CB8AC3E}">
        <p14:creationId xmlns:p14="http://schemas.microsoft.com/office/powerpoint/2010/main" val="2637501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3038A-15FA-954F-95ED-863FBF11C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 in JavaScript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3925D-C140-324E-B52C-639A083A4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 err="1"/>
              <a:t>Streams</a:t>
            </a:r>
            <a:r>
              <a:rPr lang="sk-SK" dirty="0"/>
              <a:t> API in </a:t>
            </a:r>
            <a:r>
              <a:rPr lang="sk-SK" dirty="0" err="1"/>
              <a:t>Browsers</a:t>
            </a:r>
            <a:r>
              <a:rPr lang="sk-SK" dirty="0"/>
              <a:t> -	</a:t>
            </a:r>
            <a:r>
              <a:rPr lang="sk-SK" dirty="0">
                <a:hlinkClick r:id="rId2"/>
              </a:rPr>
              <a:t>https://streams.spec.whatwg.org</a:t>
            </a:r>
            <a:endParaRPr lang="sk-SK" dirty="0"/>
          </a:p>
          <a:p>
            <a:r>
              <a:rPr lang="sk-SK" b="1" dirty="0" err="1"/>
              <a:t>Node.js</a:t>
            </a:r>
            <a:r>
              <a:rPr lang="sk-SK" b="1" dirty="0"/>
              <a:t> </a:t>
            </a:r>
            <a:r>
              <a:rPr lang="sk-SK" b="1" dirty="0" err="1"/>
              <a:t>Streams</a:t>
            </a:r>
            <a:endParaRPr lang="sk-SK" b="1" dirty="0"/>
          </a:p>
          <a:p>
            <a:pPr marL="457200" lvl="1" indent="0">
              <a:buNone/>
            </a:pPr>
            <a:r>
              <a:rPr lang="sk-SK" dirty="0">
                <a:hlinkClick r:id="rId3"/>
              </a:rPr>
              <a:t>https://nodejs.org/api/stream.html</a:t>
            </a:r>
            <a:endParaRPr lang="sk-SK" dirty="0"/>
          </a:p>
          <a:p>
            <a:pPr marL="457200" lvl="1" indent="0">
              <a:buNone/>
            </a:pPr>
            <a:r>
              <a:rPr lang="sk-SK" dirty="0">
                <a:hlinkClick r:id="rId4"/>
              </a:rPr>
              <a:t>https://github.com/substack/stream-handbook</a:t>
            </a:r>
            <a:endParaRPr lang="sk-SK" dirty="0"/>
          </a:p>
          <a:p>
            <a:pPr marL="457200" lvl="1" indent="0">
              <a:buNone/>
            </a:pP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9530507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backpressure in node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flow control or backpressure mechanism in node.js is based on</a:t>
            </a:r>
          </a:p>
          <a:p>
            <a:r>
              <a:rPr lang="en-US" dirty="0"/>
              <a:t>from code point of view:</a:t>
            </a:r>
          </a:p>
          <a:p>
            <a:pPr lvl="1"/>
            <a:r>
              <a:rPr lang="en-US" b="1" dirty="0"/>
              <a:t>using pipe method </a:t>
            </a:r>
          </a:p>
          <a:p>
            <a:pPr lvl="1"/>
            <a:r>
              <a:rPr lang="en-US" b="1" dirty="0"/>
              <a:t>correct implementation of read, write and transform streams</a:t>
            </a:r>
          </a:p>
          <a:p>
            <a:r>
              <a:rPr lang="en-US" dirty="0"/>
              <a:t>from technical point of view</a:t>
            </a:r>
          </a:p>
          <a:p>
            <a:pPr lvl="1"/>
            <a:r>
              <a:rPr lang="en-US" dirty="0"/>
              <a:t>stream events (data, readable,…) and methods (read, write,…)</a:t>
            </a:r>
          </a:p>
          <a:p>
            <a:pPr lvl="1"/>
            <a:r>
              <a:rPr lang="en-US" dirty="0"/>
              <a:t>stream modes</a:t>
            </a:r>
          </a:p>
          <a:p>
            <a:pPr lvl="2"/>
            <a:r>
              <a:rPr lang="en-US" b="1" dirty="0"/>
              <a:t>push-based</a:t>
            </a:r>
            <a:r>
              <a:rPr lang="en-US" dirty="0"/>
              <a:t> a.k.a. </a:t>
            </a:r>
            <a:r>
              <a:rPr lang="en-US" i="1" dirty="0"/>
              <a:t>flowing mode</a:t>
            </a:r>
            <a:endParaRPr lang="en-US" dirty="0"/>
          </a:p>
          <a:p>
            <a:pPr lvl="2"/>
            <a:r>
              <a:rPr lang="en-US" b="1" dirty="0"/>
              <a:t>pull-based</a:t>
            </a:r>
            <a:r>
              <a:rPr lang="en-US" dirty="0"/>
              <a:t> a.k.a. </a:t>
            </a:r>
            <a:r>
              <a:rPr lang="en-US" i="1" dirty="0"/>
              <a:t>paused mode</a:t>
            </a:r>
          </a:p>
          <a:p>
            <a:pPr lvl="1"/>
            <a:r>
              <a:rPr lang="en-US" dirty="0"/>
              <a:t>internal implementation of pipe method setting all this mechanism between streams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9206177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Demonstration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2784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using streams without backpressure  mechanism </a:t>
            </a:r>
          </a:p>
          <a:p>
            <a:pPr lvl="1"/>
            <a:r>
              <a:rPr lang="en-US" dirty="0"/>
              <a:t>for example directly and incorrectly writing to stream without pipe</a:t>
            </a:r>
          </a:p>
          <a:p>
            <a:endParaRPr lang="sk-SK" dirty="0"/>
          </a:p>
        </p:txBody>
      </p:sp>
      <p:sp>
        <p:nvSpPr>
          <p:cNvPr id="5" name="Rectangle 4"/>
          <p:cNvSpPr/>
          <p:nvPr/>
        </p:nvSpPr>
        <p:spPr>
          <a:xfrm>
            <a:off x="457200" y="2312894"/>
            <a:ext cx="325418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1400" dirty="0"/>
              <a:t>While a stream is not draining, </a:t>
            </a:r>
            <a:r>
              <a:rPr lang="sk-SK" sz="1400" b="1" dirty="0"/>
              <a:t>calls to write() will buffer chunk, and return false</a:t>
            </a:r>
            <a:r>
              <a:rPr lang="sk-SK" sz="1400" dirty="0"/>
              <a:t>. Once all currently buffered chunks are drained (accepted for delivery by the operating system), the 'drain' event will be emitted. It is recommended that </a:t>
            </a:r>
            <a:r>
              <a:rPr lang="sk-SK" sz="1400" b="1" dirty="0"/>
              <a:t>once write() returns false, no more chunks be written</a:t>
            </a:r>
            <a:r>
              <a:rPr lang="sk-SK" sz="1400" dirty="0"/>
              <a:t> until the 'drain' event is emitted. While calling write() on a stream that is not draining is allowed, </a:t>
            </a:r>
            <a:r>
              <a:rPr lang="sk-SK" sz="1400" b="1" dirty="0"/>
              <a:t>Node.js will buffer all written chunks until maximum memory usage occurs</a:t>
            </a:r>
            <a:r>
              <a:rPr lang="sk-SK" sz="1400" dirty="0"/>
              <a:t>, at which point it will abort unconditionally…</a:t>
            </a:r>
            <a:r>
              <a:rPr lang="en-US" sz="1400" dirty="0"/>
              <a:t>….</a:t>
            </a:r>
          </a:p>
          <a:p>
            <a:r>
              <a:rPr lang="en-US" sz="1400" dirty="0"/>
              <a:t>…..</a:t>
            </a:r>
            <a:r>
              <a:rPr lang="sk-SK" sz="1400" dirty="0"/>
              <a:t>Since TCP sockets may never drain if the remote peer does not read the data, </a:t>
            </a:r>
            <a:r>
              <a:rPr lang="sk-SK" sz="1400" b="1" dirty="0"/>
              <a:t>writing a socket that is not draining may lead to a remotely exploitable vulnerability</a:t>
            </a:r>
            <a:r>
              <a:rPr lang="sk-SK" sz="1400" dirty="0"/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0473" y="2312894"/>
            <a:ext cx="4437242" cy="352826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975412" y="3863789"/>
            <a:ext cx="1111623" cy="896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267200" y="5432612"/>
            <a:ext cx="1111623" cy="896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634317" y="3523129"/>
            <a:ext cx="34514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885887" y="5925179"/>
            <a:ext cx="47594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prvych</a:t>
            </a:r>
            <a:r>
              <a:rPr lang="en-US" dirty="0"/>
              <a:t> </a:t>
            </a:r>
            <a:r>
              <a:rPr lang="en-US" dirty="0" err="1"/>
              <a:t>cca</a:t>
            </a:r>
            <a:r>
              <a:rPr lang="en-US" dirty="0"/>
              <a:t> 400 </a:t>
            </a:r>
            <a:r>
              <a:rPr lang="en-US" dirty="0" err="1"/>
              <a:t>volani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stihalo</a:t>
            </a:r>
            <a:r>
              <a:rPr lang="en-US" dirty="0"/>
              <a:t> a </a:t>
            </a:r>
            <a:r>
              <a:rPr lang="en-US" dirty="0" err="1"/>
              <a:t>vracalo</a:t>
            </a:r>
            <a:r>
              <a:rPr lang="en-US" dirty="0"/>
              <a:t> true, </a:t>
            </a:r>
          </a:p>
          <a:p>
            <a:r>
              <a:rPr lang="en-US" dirty="0" err="1"/>
              <a:t>nasledne</a:t>
            </a:r>
            <a:r>
              <a:rPr lang="en-US" dirty="0"/>
              <a:t> </a:t>
            </a:r>
            <a:r>
              <a:rPr lang="en-US" dirty="0" err="1"/>
              <a:t>uz</a:t>
            </a:r>
            <a:r>
              <a:rPr lang="en-US" dirty="0"/>
              <a:t> </a:t>
            </a:r>
            <a:r>
              <a:rPr lang="en-US" dirty="0" err="1"/>
              <a:t>prestali</a:t>
            </a:r>
            <a:r>
              <a:rPr lang="en-US" dirty="0"/>
              <a:t> </a:t>
            </a:r>
            <a:r>
              <a:rPr lang="en-US" dirty="0" err="1"/>
              <a:t>stihat</a:t>
            </a:r>
            <a:r>
              <a:rPr lang="en-US" dirty="0"/>
              <a:t> a </a:t>
            </a:r>
            <a:r>
              <a:rPr lang="en-US" dirty="0" err="1"/>
              <a:t>preplnil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buffer </a:t>
            </a:r>
          </a:p>
          <a:p>
            <a:r>
              <a:rPr lang="en-US" dirty="0" err="1"/>
              <a:t>vo</a:t>
            </a:r>
            <a:r>
              <a:rPr lang="en-US" dirty="0"/>
              <a:t> Writable.</a:t>
            </a:r>
            <a:endParaRPr lang="sk-SK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AF6A11-3222-1C43-B618-EDC0BC615C98}"/>
              </a:ext>
            </a:extLst>
          </p:cNvPr>
          <p:cNvSpPr/>
          <p:nvPr/>
        </p:nvSpPr>
        <p:spPr>
          <a:xfrm>
            <a:off x="403412" y="6531098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sz="1000" dirty="0"/>
              <a:t>11-streams/</a:t>
            </a:r>
            <a:r>
              <a:rPr lang="sk-SK" sz="1000" dirty="0" err="1"/>
              <a:t>samples</a:t>
            </a:r>
            <a:r>
              <a:rPr lang="sk-SK" sz="1000" dirty="0"/>
              <a:t>/05-backpresure/</a:t>
            </a:r>
            <a:r>
              <a:rPr lang="sk-SK" sz="1000" dirty="0" err="1"/>
              <a:t>write-large-file.js</a:t>
            </a:r>
            <a:endParaRPr lang="sk-SK" sz="1000" dirty="0"/>
          </a:p>
        </p:txBody>
      </p:sp>
    </p:spTree>
    <p:extLst>
      <p:ext uri="{BB962C8B-B14F-4D97-AF65-F5344CB8AC3E}">
        <p14:creationId xmlns:p14="http://schemas.microsoft.com/office/powerpoint/2010/main" val="42225272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Implementing Streams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616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Streams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47866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new stream class must then implement one or more specific methods, depending on the type of stream being created, as detailed in the chart below:</a:t>
            </a:r>
            <a:endParaRPr lang="sk-SK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595" y="2866984"/>
            <a:ext cx="5039006" cy="1811839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49624" y="4773707"/>
            <a:ext cx="8229600" cy="14786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the method implementations - correctly implementing </a:t>
            </a:r>
            <a:r>
              <a:rPr lang="en-US" b="1" dirty="0"/>
              <a:t>flow control (backpressure) values and callbacks</a:t>
            </a:r>
            <a:endParaRPr lang="sk-SK" b="1" dirty="0"/>
          </a:p>
        </p:txBody>
      </p:sp>
    </p:spTree>
    <p:extLst>
      <p:ext uri="{BB962C8B-B14F-4D97-AF65-F5344CB8AC3E}">
        <p14:creationId xmlns:p14="http://schemas.microsoft.com/office/powerpoint/2010/main" val="7976715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Readable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sk-SK" dirty="0"/>
              <a:t>Kedy kódovať vlastný readable </a:t>
            </a:r>
          </a:p>
          <a:p>
            <a:pPr lvl="1"/>
            <a:r>
              <a:rPr lang="sk-SK" dirty="0"/>
              <a:t>k</a:t>
            </a:r>
            <a:r>
              <a:rPr lang="en-US" dirty="0"/>
              <a:t>e</a:t>
            </a:r>
            <a:r>
              <a:rPr lang="sk-SK" dirty="0"/>
              <a:t>ď potrebujete niečo čo node nemá</a:t>
            </a:r>
          </a:p>
          <a:p>
            <a:pPr lvl="2"/>
            <a:r>
              <a:rPr lang="sk-SK" dirty="0"/>
              <a:t>ale node má streamy na net,http,fs, tcp, process,...</a:t>
            </a:r>
          </a:p>
          <a:p>
            <a:pPr lvl="1"/>
            <a:r>
              <a:rPr lang="sk-SK" dirty="0"/>
              <a:t>možno generátory, konverzie datových typov na streamy kôli existujúcim pipeline, </a:t>
            </a:r>
          </a:p>
          <a:p>
            <a:pPr lvl="1"/>
            <a:r>
              <a:rPr lang="sk-SK" dirty="0"/>
              <a:t>skrytie pull, pull, pull za abstrakciu streamu....  </a:t>
            </a:r>
            <a:endParaRPr lang="en-US" dirty="0"/>
          </a:p>
          <a:p>
            <a:pPr lvl="1"/>
            <a:r>
              <a:rPr lang="en-US" dirty="0"/>
              <a:t>Stream API k in</a:t>
            </a:r>
            <a:r>
              <a:rPr lang="sk-SK" dirty="0"/>
              <a:t>ým vašim </a:t>
            </a:r>
            <a:r>
              <a:rPr lang="sk-SK" i="1" dirty="0"/>
              <a:t>biznis</a:t>
            </a:r>
            <a:r>
              <a:rPr lang="sk-SK" dirty="0"/>
              <a:t> komponentom</a:t>
            </a:r>
          </a:p>
          <a:p>
            <a:pPr lvl="2"/>
            <a:r>
              <a:rPr lang="sk-SK" dirty="0"/>
              <a:t>GoldStock.priceStream</a:t>
            </a:r>
          </a:p>
          <a:p>
            <a:pPr lvl="1"/>
            <a:r>
              <a:rPr lang="sk-SK" dirty="0"/>
              <a:t>....</a:t>
            </a:r>
          </a:p>
          <a:p>
            <a:r>
              <a:rPr lang="sk-SK" dirty="0"/>
              <a:t>Kedy nekódovať vlastný readable</a:t>
            </a:r>
          </a:p>
          <a:p>
            <a:pPr lvl="1"/>
            <a:r>
              <a:rPr lang="sk-SK" dirty="0"/>
              <a:t>nerobte readable ak viete spraviť </a:t>
            </a:r>
            <a:r>
              <a:rPr lang="sk-SK" i="1" dirty="0"/>
              <a:t>standardReadable</a:t>
            </a:r>
            <a:r>
              <a:rPr lang="sk-SK" dirty="0"/>
              <a:t>.pipe(myTransform)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6588349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Readable Contract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946" y="2371141"/>
            <a:ext cx="7686763" cy="4050924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4DBC681-BEE5-A248-A1AE-4256F0BBC04F}"/>
              </a:ext>
            </a:extLst>
          </p:cNvPr>
          <p:cNvCxnSpPr/>
          <p:nvPr/>
        </p:nvCxnSpPr>
        <p:spPr>
          <a:xfrm>
            <a:off x="4593266" y="2817631"/>
            <a:ext cx="175437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133788-12C6-6843-A9DD-E2DD8901D18B}"/>
              </a:ext>
            </a:extLst>
          </p:cNvPr>
          <p:cNvCxnSpPr/>
          <p:nvPr/>
        </p:nvCxnSpPr>
        <p:spPr>
          <a:xfrm>
            <a:off x="4572000" y="3464445"/>
            <a:ext cx="175437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C8ADFD5-957C-2F42-9F53-8272E8D2CD16}"/>
              </a:ext>
            </a:extLst>
          </p:cNvPr>
          <p:cNvCxnSpPr>
            <a:cxnSpLocks/>
          </p:cNvCxnSpPr>
          <p:nvPr/>
        </p:nvCxnSpPr>
        <p:spPr>
          <a:xfrm>
            <a:off x="4277833" y="3712538"/>
            <a:ext cx="2271823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B9F783-B295-554D-AD84-588BDC6DE5AE}"/>
              </a:ext>
            </a:extLst>
          </p:cNvPr>
          <p:cNvCxnSpPr>
            <a:cxnSpLocks/>
          </p:cNvCxnSpPr>
          <p:nvPr/>
        </p:nvCxnSpPr>
        <p:spPr>
          <a:xfrm>
            <a:off x="2697126" y="3896836"/>
            <a:ext cx="169412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D9A4513-C57F-E247-AF1B-957BA90A954D}"/>
              </a:ext>
            </a:extLst>
          </p:cNvPr>
          <p:cNvCxnSpPr>
            <a:cxnSpLocks/>
          </p:cNvCxnSpPr>
          <p:nvPr/>
        </p:nvCxnSpPr>
        <p:spPr>
          <a:xfrm>
            <a:off x="1711842" y="4144929"/>
            <a:ext cx="502920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5499230-4636-6746-AD86-9E345F7D99F5}"/>
              </a:ext>
            </a:extLst>
          </p:cNvPr>
          <p:cNvCxnSpPr>
            <a:cxnSpLocks/>
          </p:cNvCxnSpPr>
          <p:nvPr/>
        </p:nvCxnSpPr>
        <p:spPr>
          <a:xfrm>
            <a:off x="1265274" y="4807692"/>
            <a:ext cx="262624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0DAC413-0654-5F48-8206-084F187FDE1E}"/>
              </a:ext>
            </a:extLst>
          </p:cNvPr>
          <p:cNvCxnSpPr>
            <a:cxnSpLocks/>
          </p:cNvCxnSpPr>
          <p:nvPr/>
        </p:nvCxnSpPr>
        <p:spPr>
          <a:xfrm>
            <a:off x="1555897" y="4577320"/>
            <a:ext cx="262624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64D091F-B9C5-E54F-808A-DE6D71734219}"/>
              </a:ext>
            </a:extLst>
          </p:cNvPr>
          <p:cNvCxnSpPr>
            <a:cxnSpLocks/>
          </p:cNvCxnSpPr>
          <p:nvPr/>
        </p:nvCxnSpPr>
        <p:spPr>
          <a:xfrm>
            <a:off x="2869018" y="5038064"/>
            <a:ext cx="347862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694E583-2874-2B4D-B438-129F011694AD}"/>
              </a:ext>
            </a:extLst>
          </p:cNvPr>
          <p:cNvSpPr txBox="1"/>
          <p:nvPr/>
        </p:nvSpPr>
        <p:spPr>
          <a:xfrm>
            <a:off x="871870" y="1417638"/>
            <a:ext cx="35530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MUST implement: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_read(chunk, encoding, callback)</a:t>
            </a:r>
          </a:p>
        </p:txBody>
      </p:sp>
    </p:spTree>
    <p:extLst>
      <p:ext uri="{BB962C8B-B14F-4D97-AF65-F5344CB8AC3E}">
        <p14:creationId xmlns:p14="http://schemas.microsoft.com/office/powerpoint/2010/main" val="23857744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2. and 5. Implementing Readable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79134-1611-D340-8569-1A2BF71A27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2073349" cy="452596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2) </a:t>
            </a:r>
            <a:r>
              <a:rPr lang="en-US" dirty="0" err="1"/>
              <a:t>nech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resource </a:t>
            </a:r>
            <a:r>
              <a:rPr lang="en-US" dirty="0" err="1"/>
              <a:t>sekvencia</a:t>
            </a:r>
            <a:r>
              <a:rPr lang="en-US" dirty="0"/>
              <a:t> </a:t>
            </a:r>
            <a:r>
              <a:rPr lang="en-US" dirty="0" err="1"/>
              <a:t>čísiel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2a) </a:t>
            </a:r>
            <a:r>
              <a:rPr lang="en-US" dirty="0" err="1"/>
              <a:t>ak</a:t>
            </a:r>
            <a:r>
              <a:rPr lang="en-US" dirty="0"/>
              <a:t> </a:t>
            </a:r>
            <a:r>
              <a:rPr lang="en-US" dirty="0" err="1"/>
              <a:t>niekto</a:t>
            </a:r>
            <a:r>
              <a:rPr lang="en-US" dirty="0"/>
              <a:t> </a:t>
            </a:r>
            <a:r>
              <a:rPr lang="en-US" dirty="0" err="1"/>
              <a:t>zavolá</a:t>
            </a:r>
            <a:r>
              <a:rPr lang="en-US" dirty="0"/>
              <a:t> read, _read() </a:t>
            </a:r>
            <a:r>
              <a:rPr lang="en-US" dirty="0" err="1"/>
              <a:t>spraví</a:t>
            </a:r>
            <a:r>
              <a:rPr lang="en-US" dirty="0"/>
              <a:t> push </a:t>
            </a:r>
            <a:r>
              <a:rPr lang="en-US" dirty="0" err="1"/>
              <a:t>ak</a:t>
            </a:r>
            <a:r>
              <a:rPr lang="en-US" dirty="0"/>
              <a:t> </a:t>
            </a:r>
            <a:r>
              <a:rPr lang="en-US" dirty="0" err="1"/>
              <a:t>ešte</a:t>
            </a:r>
            <a:r>
              <a:rPr lang="en-US" dirty="0"/>
              <a:t> </a:t>
            </a:r>
            <a:r>
              <a:rPr lang="en-US" dirty="0" err="1"/>
              <a:t>nedošli</a:t>
            </a:r>
            <a:r>
              <a:rPr lang="en-US" dirty="0"/>
              <a:t> </a:t>
            </a:r>
            <a:r>
              <a:rPr lang="en-US" dirty="0" err="1"/>
              <a:t>čísla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5) </a:t>
            </a:r>
            <a:r>
              <a:rPr lang="en-US" dirty="0" err="1"/>
              <a:t>ak</a:t>
            </a:r>
            <a:r>
              <a:rPr lang="en-US" dirty="0"/>
              <a:t> </a:t>
            </a:r>
            <a:r>
              <a:rPr lang="en-US" dirty="0" err="1"/>
              <a:t>sme</a:t>
            </a:r>
            <a:r>
              <a:rPr lang="en-US" dirty="0"/>
              <a:t> </a:t>
            </a:r>
            <a:r>
              <a:rPr lang="en-US" dirty="0" err="1"/>
              <a:t>už</a:t>
            </a:r>
            <a:r>
              <a:rPr lang="en-US" dirty="0"/>
              <a:t> </a:t>
            </a:r>
            <a:r>
              <a:rPr lang="en-US" dirty="0" err="1"/>
              <a:t>vyčerpali</a:t>
            </a:r>
            <a:r>
              <a:rPr lang="en-US" dirty="0"/>
              <a:t> </a:t>
            </a:r>
            <a:r>
              <a:rPr lang="en-US" dirty="0" err="1"/>
              <a:t>čísla</a:t>
            </a:r>
            <a:r>
              <a:rPr lang="en-US" dirty="0"/>
              <a:t>, </a:t>
            </a:r>
            <a:r>
              <a:rPr lang="en-US" dirty="0" err="1"/>
              <a:t>signalizujeme</a:t>
            </a:r>
            <a:r>
              <a:rPr lang="en-US" dirty="0"/>
              <a:t> EOF, </a:t>
            </a:r>
            <a:r>
              <a:rPr lang="en-US" dirty="0" err="1"/>
              <a:t>pushnutím</a:t>
            </a:r>
            <a:r>
              <a:rPr lang="en-US" dirty="0"/>
              <a:t> null</a:t>
            </a:r>
          </a:p>
          <a:p>
            <a:pPr marL="0" indent="0">
              <a:buNone/>
            </a:pPr>
            <a:r>
              <a:rPr lang="en-US" dirty="0"/>
              <a:t>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5DE9D2-CFBC-864B-8B50-F4256C83E7B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803" y="1417638"/>
            <a:ext cx="6008447" cy="5068887"/>
          </a:xfrm>
          <a:prstGeom prst="rect">
            <a:avLst/>
          </a:prstGeo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5747460C-25C2-6A43-9C0C-D6D01C9DB6D5}"/>
              </a:ext>
            </a:extLst>
          </p:cNvPr>
          <p:cNvSpPr/>
          <p:nvPr/>
        </p:nvSpPr>
        <p:spPr>
          <a:xfrm>
            <a:off x="2450312" y="5528931"/>
            <a:ext cx="978408" cy="484632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2.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44D683F9-71CF-0249-A129-B6BF3A7D402A}"/>
              </a:ext>
            </a:extLst>
          </p:cNvPr>
          <p:cNvSpPr/>
          <p:nvPr/>
        </p:nvSpPr>
        <p:spPr>
          <a:xfrm>
            <a:off x="2530549" y="2076006"/>
            <a:ext cx="978408" cy="484632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2a.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DB26AB0-C9CA-CA48-9306-5868535631E1}"/>
              </a:ext>
            </a:extLst>
          </p:cNvPr>
          <p:cNvSpPr/>
          <p:nvPr/>
        </p:nvSpPr>
        <p:spPr>
          <a:xfrm>
            <a:off x="2450312" y="4038949"/>
            <a:ext cx="978408" cy="484632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5.</a:t>
            </a:r>
          </a:p>
        </p:txBody>
      </p:sp>
    </p:spTree>
    <p:extLst>
      <p:ext uri="{BB962C8B-B14F-4D97-AF65-F5344CB8AC3E}">
        <p14:creationId xmlns:p14="http://schemas.microsoft.com/office/powerpoint/2010/main" val="20764233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98541" cy="1143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3. Implementing Readable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424" y="1571718"/>
            <a:ext cx="5111964" cy="5036485"/>
          </a:xfrm>
          <a:prstGeom prst="rect">
            <a:avLst/>
          </a:prstGeom>
        </p:spPr>
      </p:pic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6A7A2130-2BC1-7A40-AD1F-5CF96F8A85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115340" cy="452596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Doplnenie</a:t>
            </a:r>
            <a:r>
              <a:rPr lang="en-US" dirty="0"/>
              <a:t> </a:t>
            </a:r>
            <a:r>
              <a:rPr lang="en-US" dirty="0" err="1"/>
              <a:t>predchádzajúcej</a:t>
            </a:r>
            <a:r>
              <a:rPr lang="en-US" dirty="0"/>
              <a:t> </a:t>
            </a:r>
            <a:r>
              <a:rPr lang="en-US" dirty="0" err="1"/>
              <a:t>implementácie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bod 3 </a:t>
            </a:r>
            <a:r>
              <a:rPr lang="en-US" dirty="0" err="1"/>
              <a:t>vraví</a:t>
            </a:r>
            <a:r>
              <a:rPr lang="en-US" dirty="0"/>
              <a:t>, </a:t>
            </a:r>
            <a:r>
              <a:rPr lang="en-US" dirty="0" err="1"/>
              <a:t>že</a:t>
            </a:r>
            <a:r>
              <a:rPr lang="en-US" dirty="0"/>
              <a:t> </a:t>
            </a:r>
            <a:r>
              <a:rPr lang="en-US" dirty="0" err="1"/>
              <a:t>pri</a:t>
            </a:r>
            <a:r>
              <a:rPr lang="en-US" dirty="0"/>
              <a:t> </a:t>
            </a:r>
            <a:r>
              <a:rPr lang="en-US" dirty="0" err="1"/>
              <a:t>jednom</a:t>
            </a:r>
            <a:r>
              <a:rPr lang="en-US" dirty="0"/>
              <a:t> </a:t>
            </a:r>
            <a:r>
              <a:rPr lang="en-US" dirty="0" err="1"/>
              <a:t>zavolaní</a:t>
            </a:r>
            <a:r>
              <a:rPr lang="en-US" dirty="0"/>
              <a:t> _read </a:t>
            </a:r>
            <a:r>
              <a:rPr lang="en-US" dirty="0" err="1"/>
              <a:t>máme</a:t>
            </a:r>
            <a:r>
              <a:rPr lang="en-US" dirty="0"/>
              <a:t> </a:t>
            </a:r>
            <a:r>
              <a:rPr lang="en-US" dirty="0" err="1"/>
              <a:t>vrátiť</a:t>
            </a:r>
            <a:r>
              <a:rPr lang="en-US" dirty="0"/>
              <a:t> </a:t>
            </a:r>
            <a:r>
              <a:rPr lang="en-US" dirty="0" err="1"/>
              <a:t>aj</a:t>
            </a:r>
            <a:r>
              <a:rPr lang="en-US" dirty="0"/>
              <a:t> </a:t>
            </a:r>
            <a:r>
              <a:rPr lang="en-US" dirty="0" err="1"/>
              <a:t>viac</a:t>
            </a:r>
            <a:r>
              <a:rPr lang="en-US" dirty="0"/>
              <a:t> </a:t>
            </a:r>
            <a:r>
              <a:rPr lang="en-US" dirty="0" err="1"/>
              <a:t>čísiel</a:t>
            </a:r>
            <a:r>
              <a:rPr lang="en-US" dirty="0"/>
              <a:t>, </a:t>
            </a:r>
            <a:r>
              <a:rPr lang="en-US" dirty="0" err="1"/>
              <a:t>teda</a:t>
            </a:r>
            <a:r>
              <a:rPr lang="en-US" dirty="0"/>
              <a:t> </a:t>
            </a:r>
            <a:r>
              <a:rPr lang="en-US" dirty="0" err="1"/>
              <a:t>zavolať</a:t>
            </a:r>
            <a:r>
              <a:rPr lang="en-US" dirty="0"/>
              <a:t> push </a:t>
            </a:r>
            <a:r>
              <a:rPr lang="en-US" dirty="0" err="1"/>
              <a:t>kým</a:t>
            </a:r>
            <a:r>
              <a:rPr lang="en-US" dirty="0"/>
              <a:t> </a:t>
            </a:r>
            <a:r>
              <a:rPr lang="en-US" dirty="0" err="1"/>
              <a:t>nám</a:t>
            </a:r>
            <a:r>
              <a:rPr lang="en-US" dirty="0"/>
              <a:t> return z push </a:t>
            </a:r>
            <a:r>
              <a:rPr lang="en-US" dirty="0" err="1"/>
              <a:t>neoznámi</a:t>
            </a:r>
            <a:r>
              <a:rPr lang="en-US" dirty="0"/>
              <a:t>, </a:t>
            </a:r>
            <a:r>
              <a:rPr lang="en-US" dirty="0" err="1"/>
              <a:t>že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plný</a:t>
            </a:r>
            <a:r>
              <a:rPr lang="en-US" dirty="0"/>
              <a:t> buffer</a:t>
            </a:r>
          </a:p>
          <a:p>
            <a:pPr marL="0" indent="0">
              <a:buNone/>
            </a:pPr>
            <a:r>
              <a:rPr lang="en-US" dirty="0"/>
              <a:t>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3C043225-5F3A-2449-8BB9-7B934EE08E65}"/>
              </a:ext>
            </a:extLst>
          </p:cNvPr>
          <p:cNvSpPr/>
          <p:nvPr/>
        </p:nvSpPr>
        <p:spPr>
          <a:xfrm>
            <a:off x="3476847" y="3266852"/>
            <a:ext cx="978408" cy="484632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3.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EFE59741-AA99-D84B-8707-9C3AF09D6173}"/>
              </a:ext>
            </a:extLst>
          </p:cNvPr>
          <p:cNvSpPr/>
          <p:nvPr/>
        </p:nvSpPr>
        <p:spPr>
          <a:xfrm>
            <a:off x="3466214" y="4125428"/>
            <a:ext cx="978408" cy="299447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6135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98541" cy="1143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4. Implementing Readable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1719581"/>
            <a:ext cx="5450541" cy="5066700"/>
          </a:xfrm>
          <a:prstGeom prst="rect">
            <a:avLst/>
          </a:prstGeom>
        </p:spPr>
      </p:pic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1D4C5940-863A-6C4B-9044-2F4224C81C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8259" y="1719581"/>
            <a:ext cx="3115340" cy="452596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Async: </a:t>
            </a:r>
            <a:r>
              <a:rPr lang="en-US" dirty="0"/>
              <a:t>Bod 4 </a:t>
            </a:r>
            <a:r>
              <a:rPr lang="en-US" dirty="0" err="1"/>
              <a:t>vraví</a:t>
            </a:r>
            <a:r>
              <a:rPr lang="en-US" dirty="0"/>
              <a:t> o tom, </a:t>
            </a:r>
            <a:r>
              <a:rPr lang="en-US" dirty="0" err="1"/>
              <a:t>že</a:t>
            </a:r>
            <a:r>
              <a:rPr lang="en-US" dirty="0"/>
              <a:t> _read </a:t>
            </a:r>
            <a:r>
              <a:rPr lang="en-US" b="1" dirty="0" err="1"/>
              <a:t>nemusí</a:t>
            </a:r>
            <a:r>
              <a:rPr lang="en-US" b="1" dirty="0"/>
              <a:t> </a:t>
            </a:r>
            <a:r>
              <a:rPr lang="en-US" b="1" dirty="0" err="1"/>
              <a:t>spraviť</a:t>
            </a:r>
            <a:r>
              <a:rPr lang="en-US" b="1" dirty="0"/>
              <a:t> push </a:t>
            </a:r>
            <a:r>
              <a:rPr lang="en-US" b="1" dirty="0" err="1"/>
              <a:t>okamžite</a:t>
            </a:r>
            <a:r>
              <a:rPr lang="en-US" dirty="0"/>
              <a:t>, ale </a:t>
            </a:r>
            <a:r>
              <a:rPr lang="en-US" dirty="0" err="1"/>
              <a:t>kľudne</a:t>
            </a:r>
            <a:r>
              <a:rPr lang="en-US" dirty="0"/>
              <a:t> </a:t>
            </a:r>
            <a:r>
              <a:rPr lang="en-US" dirty="0" err="1"/>
              <a:t>aj</a:t>
            </a:r>
            <a:r>
              <a:rPr lang="en-US" dirty="0"/>
              <a:t> </a:t>
            </a:r>
            <a:r>
              <a:rPr lang="en-US" dirty="0" err="1"/>
              <a:t>neskôr</a:t>
            </a:r>
            <a:r>
              <a:rPr lang="en-US" dirty="0"/>
              <a:t> (</a:t>
            </a:r>
            <a:r>
              <a:rPr lang="en-US" dirty="0" err="1"/>
              <a:t>ak</a:t>
            </a:r>
            <a:r>
              <a:rPr lang="en-US" dirty="0"/>
              <a:t> je resource </a:t>
            </a:r>
            <a:r>
              <a:rPr lang="en-US" dirty="0" err="1"/>
              <a:t>asynchrónny</a:t>
            </a:r>
            <a:r>
              <a:rPr lang="en-US" dirty="0"/>
              <a:t>), a </a:t>
            </a:r>
            <a:r>
              <a:rPr lang="en-US" dirty="0" err="1"/>
              <a:t>že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s </a:t>
            </a:r>
            <a:r>
              <a:rPr lang="en-US" dirty="0" err="1"/>
              <a:t>tým</a:t>
            </a:r>
            <a:r>
              <a:rPr lang="en-US" dirty="0"/>
              <a:t> </a:t>
            </a:r>
            <a:r>
              <a:rPr lang="en-US" dirty="0" err="1"/>
              <a:t>nemusíme</a:t>
            </a:r>
            <a:r>
              <a:rPr lang="en-US" dirty="0"/>
              <a:t> </a:t>
            </a:r>
            <a:r>
              <a:rPr lang="en-US" dirty="0" err="1"/>
              <a:t>trápiť</a:t>
            </a:r>
            <a:r>
              <a:rPr lang="en-US" dirty="0"/>
              <a:t> </a:t>
            </a:r>
            <a:r>
              <a:rPr lang="en-US" dirty="0" err="1"/>
              <a:t>lebo</a:t>
            </a:r>
            <a:r>
              <a:rPr lang="en-US" dirty="0"/>
              <a:t> parent </a:t>
            </a:r>
            <a:r>
              <a:rPr lang="en-US" dirty="0" err="1"/>
              <a:t>implemenácia</a:t>
            </a:r>
            <a:r>
              <a:rPr lang="en-US" dirty="0"/>
              <a:t> Readable </a:t>
            </a:r>
            <a:r>
              <a:rPr lang="en-US" dirty="0" err="1"/>
              <a:t>zabezpečí</a:t>
            </a:r>
            <a:r>
              <a:rPr lang="en-US" dirty="0"/>
              <a:t>, </a:t>
            </a:r>
            <a:r>
              <a:rPr lang="en-US" dirty="0" err="1"/>
              <a:t>že</a:t>
            </a:r>
            <a:r>
              <a:rPr lang="en-US" dirty="0"/>
              <a:t> </a:t>
            </a:r>
            <a:r>
              <a:rPr lang="en-US" dirty="0" err="1"/>
              <a:t>našu</a:t>
            </a:r>
            <a:r>
              <a:rPr lang="en-US" dirty="0"/>
              <a:t> _read </a:t>
            </a:r>
            <a:r>
              <a:rPr lang="en-US" dirty="0" err="1"/>
              <a:t>metódu</a:t>
            </a:r>
            <a:r>
              <a:rPr lang="en-US" dirty="0"/>
              <a:t> </a:t>
            </a:r>
            <a:r>
              <a:rPr lang="en-US" dirty="0" err="1"/>
              <a:t>nik</a:t>
            </a:r>
            <a:r>
              <a:rPr lang="en-US" dirty="0"/>
              <a:t> </a:t>
            </a:r>
            <a:r>
              <a:rPr lang="en-US" dirty="0" err="1"/>
              <a:t>dovtedy</a:t>
            </a:r>
            <a:r>
              <a:rPr lang="en-US" dirty="0"/>
              <a:t> </a:t>
            </a:r>
            <a:r>
              <a:rPr lang="en-US" dirty="0" err="1"/>
              <a:t>nezavolá</a:t>
            </a:r>
            <a:r>
              <a:rPr lang="en-US" dirty="0"/>
              <a:t>. Toto </a:t>
            </a:r>
            <a:r>
              <a:rPr lang="en-US" dirty="0" err="1"/>
              <a:t>dáva</a:t>
            </a:r>
            <a:r>
              <a:rPr lang="en-US" dirty="0"/>
              <a:t> </a:t>
            </a:r>
            <a:r>
              <a:rPr lang="en-US" dirty="0" err="1"/>
              <a:t>priestor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jednoduchú</a:t>
            </a:r>
            <a:r>
              <a:rPr lang="en-US" dirty="0"/>
              <a:t> </a:t>
            </a:r>
            <a:r>
              <a:rPr lang="en-US" dirty="0" err="1"/>
              <a:t>implementáciu</a:t>
            </a:r>
            <a:r>
              <a:rPr lang="en-US" dirty="0"/>
              <a:t> </a:t>
            </a:r>
            <a:r>
              <a:rPr lang="en-US" dirty="0" err="1"/>
              <a:t>asynchrónnych</a:t>
            </a:r>
            <a:r>
              <a:rPr lang="en-US" dirty="0"/>
              <a:t> readable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Príklad</a:t>
            </a:r>
            <a:r>
              <a:rPr lang="en-US" dirty="0"/>
              <a:t> </a:t>
            </a:r>
            <a:r>
              <a:rPr lang="en-US" dirty="0" err="1"/>
              <a:t>používa</a:t>
            </a:r>
            <a:r>
              <a:rPr lang="en-US" dirty="0"/>
              <a:t> </a:t>
            </a:r>
            <a:r>
              <a:rPr lang="en-US" dirty="0" err="1"/>
              <a:t>jednoduchý</a:t>
            </a:r>
            <a:r>
              <a:rPr lang="en-US" dirty="0"/>
              <a:t> timer </a:t>
            </a:r>
            <a:r>
              <a:rPr lang="en-US" dirty="0" err="1"/>
              <a:t>okolo</a:t>
            </a:r>
            <a:r>
              <a:rPr lang="en-US" dirty="0"/>
              <a:t> </a:t>
            </a:r>
            <a:r>
              <a:rPr lang="en-US" dirty="0" err="1"/>
              <a:t>celého</a:t>
            </a:r>
            <a:r>
              <a:rPr lang="en-US" dirty="0"/>
              <a:t> </a:t>
            </a:r>
            <a:r>
              <a:rPr lang="en-US" dirty="0" err="1"/>
              <a:t>bloku</a:t>
            </a:r>
            <a:r>
              <a:rPr lang="en-US" dirty="0"/>
              <a:t>..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6ABCC4F9-622B-664E-9E15-756D0233F677}"/>
              </a:ext>
            </a:extLst>
          </p:cNvPr>
          <p:cNvSpPr/>
          <p:nvPr/>
        </p:nvSpPr>
        <p:spPr>
          <a:xfrm>
            <a:off x="3189768" y="2912892"/>
            <a:ext cx="978408" cy="484632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4597010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Resource - Implementing Readable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128682" cy="4525963"/>
          </a:xfrm>
        </p:spPr>
        <p:txBody>
          <a:bodyPr>
            <a:normAutofit lnSpcReduction="10000"/>
          </a:bodyPr>
          <a:lstStyle/>
          <a:p>
            <a:r>
              <a:rPr lang="sk-SK" dirty="0"/>
              <a:t>Prezentovaný kód sa dá podstatne zjednodušiť a bude oveľa </a:t>
            </a:r>
            <a:r>
              <a:rPr lang="sk-SK" b="1" i="1" dirty="0" err="1"/>
              <a:t>semantickejší</a:t>
            </a:r>
            <a:r>
              <a:rPr lang="sk-SK" dirty="0"/>
              <a:t> ak použijeme generátor ako abstrakciu zdroja dát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941" y="1600200"/>
            <a:ext cx="5187327" cy="4813206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87AFA1-1E5B-C64E-859C-5AA5FB0209D3}"/>
              </a:ext>
            </a:extLst>
          </p:cNvPr>
          <p:cNvCxnSpPr>
            <a:cxnSpLocks/>
          </p:cNvCxnSpPr>
          <p:nvPr/>
        </p:nvCxnSpPr>
        <p:spPr>
          <a:xfrm>
            <a:off x="4455043" y="5975501"/>
            <a:ext cx="130780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D864FD-B26C-B74C-B43F-7F24C876F6AD}"/>
              </a:ext>
            </a:extLst>
          </p:cNvPr>
          <p:cNvCxnSpPr>
            <a:cxnSpLocks/>
          </p:cNvCxnSpPr>
          <p:nvPr/>
        </p:nvCxnSpPr>
        <p:spPr>
          <a:xfrm>
            <a:off x="5309192" y="2842440"/>
            <a:ext cx="88958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C6AB6F-4E7B-5E4E-BDC6-D4DB12401795}"/>
              </a:ext>
            </a:extLst>
          </p:cNvPr>
          <p:cNvCxnSpPr>
            <a:cxnSpLocks/>
          </p:cNvCxnSpPr>
          <p:nvPr/>
        </p:nvCxnSpPr>
        <p:spPr>
          <a:xfrm>
            <a:off x="6003853" y="2601436"/>
            <a:ext cx="125818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14F9CEF-B38A-8044-AD35-04ABE7CBB127}"/>
              </a:ext>
            </a:extLst>
          </p:cNvPr>
          <p:cNvCxnSpPr>
            <a:cxnSpLocks/>
          </p:cNvCxnSpPr>
          <p:nvPr/>
        </p:nvCxnSpPr>
        <p:spPr>
          <a:xfrm>
            <a:off x="6762309" y="3030282"/>
            <a:ext cx="101009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1A0BCC-A50D-F241-A6E9-4D29D2B549EB}"/>
              </a:ext>
            </a:extLst>
          </p:cNvPr>
          <p:cNvCxnSpPr>
            <a:cxnSpLocks/>
          </p:cNvCxnSpPr>
          <p:nvPr/>
        </p:nvCxnSpPr>
        <p:spPr>
          <a:xfrm>
            <a:off x="5257801" y="3246477"/>
            <a:ext cx="175436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D6EC3F5-EAF0-7B45-9ED2-90C6C6F036BA}"/>
              </a:ext>
            </a:extLst>
          </p:cNvPr>
          <p:cNvCxnSpPr>
            <a:cxnSpLocks/>
          </p:cNvCxnSpPr>
          <p:nvPr/>
        </p:nvCxnSpPr>
        <p:spPr>
          <a:xfrm>
            <a:off x="4497569" y="4302642"/>
            <a:ext cx="1073888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290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9144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03363" y="1191796"/>
            <a:ext cx="7516084" cy="2976344"/>
          </a:xfrm>
        </p:spPr>
        <p:txBody>
          <a:bodyPr anchor="ctr">
            <a:normAutofit/>
          </a:bodyPr>
          <a:lstStyle/>
          <a:p>
            <a:pPr algn="l"/>
            <a:r>
              <a:rPr lang="en-US" sz="5700">
                <a:solidFill>
                  <a:srgbClr val="FFFFFF"/>
                </a:solidFill>
              </a:rPr>
              <a:t>node.js streams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03591" y="5318990"/>
            <a:ext cx="7062673" cy="723670"/>
          </a:xfrm>
        </p:spPr>
        <p:txBody>
          <a:bodyPr anchor="t">
            <a:normAutofit/>
          </a:bodyPr>
          <a:lstStyle/>
          <a:p>
            <a:pPr algn="l"/>
            <a:endParaRPr lang="en-US" sz="1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4582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98541" cy="1143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4. Implementing Readable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1D4C5940-863A-6C4B-9044-2F4224C81C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8259" y="1719581"/>
            <a:ext cx="311534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err="1"/>
              <a:t>Popravde</a:t>
            </a:r>
            <a:r>
              <a:rPr lang="en-US" sz="2000" dirty="0"/>
              <a:t> </a:t>
            </a:r>
            <a:r>
              <a:rPr lang="en-US" sz="2000" b="1" dirty="0"/>
              <a:t>Sync Readable </a:t>
            </a:r>
            <a:r>
              <a:rPr lang="en-US" sz="2000" dirty="0"/>
              <a:t>je big problem. Ak </a:t>
            </a:r>
            <a:r>
              <a:rPr lang="en-US" sz="2000" dirty="0" err="1"/>
              <a:t>spravite</a:t>
            </a:r>
            <a:r>
              <a:rPr lang="en-US" sz="2000" dirty="0"/>
              <a:t> _read </a:t>
            </a:r>
            <a:r>
              <a:rPr lang="en-US" sz="2000" dirty="0" err="1"/>
              <a:t>ako</a:t>
            </a:r>
            <a:r>
              <a:rPr lang="en-US" sz="2000" dirty="0"/>
              <a:t> </a:t>
            </a:r>
            <a:r>
              <a:rPr lang="en-US" sz="2000" dirty="0" err="1"/>
              <a:t>synchronny</a:t>
            </a:r>
            <a:r>
              <a:rPr lang="en-US" sz="2000" dirty="0"/>
              <a:t>, </a:t>
            </a:r>
            <a:r>
              <a:rPr lang="en-US" sz="2000" dirty="0" err="1"/>
              <a:t>teda</a:t>
            </a:r>
            <a:r>
              <a:rPr lang="en-US" sz="2000" dirty="0"/>
              <a:t> </a:t>
            </a:r>
            <a:r>
              <a:rPr lang="en-US" sz="2000" dirty="0" err="1"/>
              <a:t>zavolate</a:t>
            </a:r>
            <a:r>
              <a:rPr lang="en-US" sz="2000" dirty="0"/>
              <a:t> </a:t>
            </a:r>
            <a:r>
              <a:rPr lang="en-US" sz="2000" dirty="0" err="1"/>
              <a:t>this.push</a:t>
            </a:r>
            <a:r>
              <a:rPr lang="en-US" sz="2000" dirty="0"/>
              <a:t> </a:t>
            </a:r>
            <a:r>
              <a:rPr lang="en-US" sz="2000" dirty="0" err="1"/>
              <a:t>teraz</a:t>
            </a:r>
            <a:r>
              <a:rPr lang="en-US" sz="2000" dirty="0"/>
              <a:t>, a </a:t>
            </a:r>
            <a:r>
              <a:rPr lang="en-US" sz="2000" dirty="0" err="1"/>
              <a:t>nie</a:t>
            </a:r>
            <a:r>
              <a:rPr lang="en-US" sz="2000" dirty="0"/>
              <a:t> “later”, je </a:t>
            </a:r>
            <a:r>
              <a:rPr lang="en-US" sz="2000" dirty="0" err="1"/>
              <a:t>uplne</a:t>
            </a:r>
            <a:r>
              <a:rPr lang="en-US" sz="2000" dirty="0"/>
              <a:t> </a:t>
            </a:r>
            <a:r>
              <a:rPr lang="en-US" sz="2000" dirty="0" err="1"/>
              <a:t>jedno</a:t>
            </a:r>
            <a:r>
              <a:rPr lang="en-US" sz="2000" dirty="0"/>
              <a:t> ze mate </a:t>
            </a:r>
            <a:r>
              <a:rPr lang="en-US" sz="2000" dirty="0" err="1"/>
              <a:t>korektne</a:t>
            </a:r>
            <a:r>
              <a:rPr lang="en-US" sz="2000" dirty="0"/>
              <a:t> </a:t>
            </a:r>
            <a:r>
              <a:rPr lang="en-US" sz="2000" dirty="0" err="1"/>
              <a:t>riesene</a:t>
            </a:r>
            <a:r>
              <a:rPr lang="en-US" sz="2000" dirty="0"/>
              <a:t> “b”. Ak </a:t>
            </a:r>
            <a:r>
              <a:rPr lang="en-US" sz="2000" dirty="0" err="1"/>
              <a:t>spravite</a:t>
            </a:r>
            <a:r>
              <a:rPr lang="en-US" sz="2000" dirty="0"/>
              <a:t> </a:t>
            </a:r>
            <a:r>
              <a:rPr lang="en-US" sz="2000" b="1" dirty="0" err="1"/>
              <a:t>sync</a:t>
            </a:r>
            <a:r>
              <a:rPr lang="en-US" sz="2000" dirty="0" err="1"/>
              <a:t>.pipe</a:t>
            </a:r>
            <a:r>
              <a:rPr lang="en-US" sz="2000" dirty="0"/>
              <a:t>(</a:t>
            </a:r>
            <a:r>
              <a:rPr lang="en-US" sz="2000" dirty="0" err="1"/>
              <a:t>dest</a:t>
            </a:r>
            <a:r>
              <a:rPr lang="en-US" sz="2000" dirty="0"/>
              <a:t>) </a:t>
            </a:r>
            <a:r>
              <a:rPr lang="en-US" sz="2000" dirty="0" err="1"/>
              <a:t>bude</a:t>
            </a:r>
            <a:r>
              <a:rPr lang="en-US" sz="2000" dirty="0"/>
              <a:t> </a:t>
            </a:r>
            <a:r>
              <a:rPr lang="en-US" sz="2000" dirty="0" err="1"/>
              <a:t>cele</a:t>
            </a:r>
            <a:r>
              <a:rPr lang="en-US" sz="2000" dirty="0"/>
              <a:t> </a:t>
            </a:r>
            <a:r>
              <a:rPr lang="en-US" sz="2000" dirty="0" err="1"/>
              <a:t>citanie</a:t>
            </a:r>
            <a:r>
              <a:rPr lang="en-US" sz="2000" dirty="0"/>
              <a:t> z stream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dokonca</a:t>
            </a:r>
            <a:r>
              <a:rPr lang="en-US" sz="2000" dirty="0"/>
              <a:t> (</a:t>
            </a:r>
            <a:r>
              <a:rPr lang="en-US" sz="2000" dirty="0" err="1"/>
              <a:t>aj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viac</a:t>
            </a:r>
            <a:r>
              <a:rPr lang="en-US" sz="2000" dirty="0"/>
              <a:t> </a:t>
            </a:r>
            <a:r>
              <a:rPr lang="en-US" sz="2000" dirty="0" err="1"/>
              <a:t>buffrov</a:t>
            </a:r>
            <a:r>
              <a:rPr lang="en-US" sz="2000" dirty="0"/>
              <a:t>) </a:t>
            </a:r>
            <a:r>
              <a:rPr lang="en-US" sz="2000" dirty="0" err="1"/>
              <a:t>vykonane</a:t>
            </a:r>
            <a:r>
              <a:rPr lang="en-US" sz="2000" dirty="0"/>
              <a:t> v </a:t>
            </a:r>
            <a:r>
              <a:rPr lang="en-US" sz="2000" dirty="0" err="1"/>
              <a:t>jednej</a:t>
            </a:r>
            <a:r>
              <a:rPr lang="en-US" sz="2000" dirty="0"/>
              <a:t> </a:t>
            </a:r>
            <a:r>
              <a:rPr lang="en-US" sz="2000" dirty="0" err="1"/>
              <a:t>funkcii</a:t>
            </a:r>
            <a:r>
              <a:rPr lang="en-US" sz="2000" dirty="0"/>
              <a:t> (a </a:t>
            </a:r>
            <a:r>
              <a:rPr lang="en-US" sz="2000" dirty="0" err="1"/>
              <a:t>nik</a:t>
            </a:r>
            <a:r>
              <a:rPr lang="en-US" sz="2000" dirty="0"/>
              <a:t>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medzitym</a:t>
            </a:r>
            <a:r>
              <a:rPr lang="en-US" sz="2000" dirty="0"/>
              <a:t> “</a:t>
            </a:r>
            <a:r>
              <a:rPr lang="en-US" sz="2000" dirty="0" err="1"/>
              <a:t>netickne</a:t>
            </a:r>
            <a:r>
              <a:rPr lang="en-US" sz="2000" dirty="0"/>
              <a:t>”).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55AA1D-503E-B947-BCB9-F372E6111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424" y="1571718"/>
            <a:ext cx="5111964" cy="503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7290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6. Implementing Readable - _destroy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6696"/>
            <a:ext cx="8103870" cy="462507"/>
          </a:xfrm>
        </p:spPr>
        <p:txBody>
          <a:bodyPr>
            <a:normAutofit fontScale="77500" lnSpcReduction="20000"/>
          </a:bodyPr>
          <a:lstStyle/>
          <a:p>
            <a:r>
              <a:rPr lang="sk-SK" b="1" dirty="0"/>
              <a:t>_</a:t>
            </a:r>
            <a:r>
              <a:rPr lang="sk-SK" b="1" dirty="0" err="1"/>
              <a:t>destroy</a:t>
            </a:r>
            <a:r>
              <a:rPr lang="sk-SK" b="1" dirty="0"/>
              <a:t> </a:t>
            </a:r>
            <a:r>
              <a:rPr lang="sk-SK" dirty="0"/>
              <a:t>– ak mate </a:t>
            </a:r>
            <a:r>
              <a:rPr lang="sk-SK" dirty="0" err="1"/>
              <a:t>resource</a:t>
            </a:r>
            <a:r>
              <a:rPr lang="sk-SK" dirty="0"/>
              <a:t>, ktorý potrebuje „</a:t>
            </a:r>
            <a:r>
              <a:rPr lang="sk-SK" dirty="0" err="1"/>
              <a:t>cleanup</a:t>
            </a:r>
            <a:r>
              <a:rPr lang="sk-SK" dirty="0"/>
              <a:t>“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D3F17C-6AD9-3446-93A8-292A73E40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789203"/>
            <a:ext cx="7235190" cy="465119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DB3201C2-16E7-F24A-87CC-3ECDC99CE477}"/>
                  </a:ext>
                </a:extLst>
              </p14:cNvPr>
              <p14:cNvContentPartPr/>
              <p14:nvPr/>
            </p14:nvContentPartPr>
            <p14:xfrm>
              <a:off x="3649140" y="4646250"/>
              <a:ext cx="3072240" cy="7855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DB3201C2-16E7-F24A-87CC-3ECDC99CE47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40500" y="4637610"/>
                <a:ext cx="3089880" cy="80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4C2CCCB7-C843-BC4D-81BC-DE210CF4A008}"/>
                  </a:ext>
                </a:extLst>
              </p14:cNvPr>
              <p14:cNvContentPartPr/>
              <p14:nvPr/>
            </p14:nvContentPartPr>
            <p14:xfrm>
              <a:off x="832140" y="6193530"/>
              <a:ext cx="1067760" cy="165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4C2CCCB7-C843-BC4D-81BC-DE210CF4A0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3500" y="6184890"/>
                <a:ext cx="10854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2737733-39AF-9049-AC34-B9D4C5DEBADA}"/>
                  </a:ext>
                </a:extLst>
              </p14:cNvPr>
              <p14:cNvContentPartPr/>
              <p14:nvPr/>
            </p14:nvContentPartPr>
            <p14:xfrm>
              <a:off x="4515660" y="6298290"/>
              <a:ext cx="106812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2737733-39AF-9049-AC34-B9D4C5DEBAD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06660" y="6289290"/>
                <a:ext cx="108576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335207C1-FDBD-DE40-A5FC-95C660430939}"/>
                  </a:ext>
                </a:extLst>
              </p14:cNvPr>
              <p14:cNvContentPartPr/>
              <p14:nvPr/>
            </p14:nvContentPartPr>
            <p14:xfrm>
              <a:off x="4355370" y="2594610"/>
              <a:ext cx="2761560" cy="35820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335207C1-FDBD-DE40-A5FC-95C66043093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46730" y="2585610"/>
                <a:ext cx="2779200" cy="37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64195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6. Implementing Readable - _destroy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103870" cy="1143000"/>
          </a:xfrm>
        </p:spPr>
        <p:txBody>
          <a:bodyPr>
            <a:normAutofit fontScale="62500" lnSpcReduction="20000"/>
          </a:bodyPr>
          <a:lstStyle/>
          <a:p>
            <a:r>
              <a:rPr lang="sk-SK" dirty="0"/>
              <a:t>_</a:t>
            </a:r>
            <a:r>
              <a:rPr lang="sk-SK" dirty="0" err="1"/>
              <a:t>read</a:t>
            </a:r>
            <a:r>
              <a:rPr lang="sk-SK" dirty="0"/>
              <a:t> (1,2,3,4,5)</a:t>
            </a:r>
          </a:p>
          <a:p>
            <a:r>
              <a:rPr lang="sk-SK" b="1" dirty="0"/>
              <a:t>_</a:t>
            </a:r>
            <a:r>
              <a:rPr lang="sk-SK" b="1" dirty="0" err="1"/>
              <a:t>destroy</a:t>
            </a:r>
            <a:r>
              <a:rPr lang="sk-SK" b="1" dirty="0"/>
              <a:t> </a:t>
            </a:r>
            <a:r>
              <a:rPr lang="sk-SK" dirty="0"/>
              <a:t>– ak mate </a:t>
            </a:r>
            <a:r>
              <a:rPr lang="sk-SK" dirty="0" err="1"/>
              <a:t>resource</a:t>
            </a:r>
            <a:r>
              <a:rPr lang="sk-SK" dirty="0"/>
              <a:t> </a:t>
            </a:r>
            <a:r>
              <a:rPr lang="sk-SK" dirty="0" err="1"/>
              <a:t>ktory</a:t>
            </a:r>
            <a:r>
              <a:rPr lang="sk-SK" dirty="0"/>
              <a:t> potrebuje „</a:t>
            </a:r>
            <a:r>
              <a:rPr lang="sk-SK" dirty="0" err="1"/>
              <a:t>cleanup</a:t>
            </a:r>
            <a:r>
              <a:rPr lang="sk-SK" dirty="0"/>
              <a:t>“ a </a:t>
            </a:r>
            <a:r>
              <a:rPr lang="sk-SK" dirty="0" err="1"/>
              <a:t>nespravite</a:t>
            </a:r>
            <a:r>
              <a:rPr lang="sk-SK" dirty="0"/>
              <a:t> ho tak: budete </a:t>
            </a:r>
            <a:r>
              <a:rPr lang="sk-SK" dirty="0" err="1"/>
              <a:t>dalej</a:t>
            </a:r>
            <a:r>
              <a:rPr lang="sk-SK" dirty="0"/>
              <a:t> </a:t>
            </a:r>
            <a:r>
              <a:rPr lang="sk-SK" dirty="0" err="1"/>
              <a:t>cerpat</a:t>
            </a:r>
            <a:r>
              <a:rPr lang="sk-SK" dirty="0"/>
              <a:t> </a:t>
            </a:r>
            <a:r>
              <a:rPr lang="sk-SK" dirty="0" err="1"/>
              <a:t>resources</a:t>
            </a:r>
            <a:r>
              <a:rPr lang="sk-SK" dirty="0"/>
              <a:t> (procesor, </a:t>
            </a:r>
            <a:r>
              <a:rPr lang="sk-SK" dirty="0" err="1"/>
              <a:t>memory</a:t>
            </a:r>
            <a:r>
              <a:rPr lang="sk-SK" dirty="0"/>
              <a:t> </a:t>
            </a:r>
            <a:r>
              <a:rPr lang="sk-SK" dirty="0" err="1"/>
              <a:t>atd</a:t>
            </a:r>
            <a:r>
              <a:rPr lang="sk-SK" dirty="0"/>
              <a:t>...)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8B9C91-DF78-234E-A23D-2586BEE45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941" y="2819061"/>
            <a:ext cx="2598420" cy="37414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9F69A3-40C1-C145-976A-433A25635E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7640" y="2819061"/>
            <a:ext cx="2836559" cy="201582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CB5CD59-0E4F-5C48-B83C-B76DB3F07434}"/>
                  </a:ext>
                </a:extLst>
              </p14:cNvPr>
              <p14:cNvContentPartPr/>
              <p14:nvPr/>
            </p14:nvContentPartPr>
            <p14:xfrm>
              <a:off x="1059801" y="4712641"/>
              <a:ext cx="2817360" cy="20534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CB5CD59-0E4F-5C48-B83C-B76DB3F0743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1161" y="4704001"/>
                <a:ext cx="2835000" cy="207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56161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A6626-CA49-6F44-B8B0-097C9B82C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Implementing Readable - errors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E5DFF-2C4B-C54F-9298-B409F53BF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3063240" cy="4525963"/>
          </a:xfrm>
        </p:spPr>
        <p:txBody>
          <a:bodyPr>
            <a:normAutofit fontScale="70000" lnSpcReduction="20000"/>
          </a:bodyPr>
          <a:lstStyle/>
          <a:p>
            <a:r>
              <a:rPr lang="sk-SK" dirty="0" err="1"/>
              <a:t>Errors</a:t>
            </a:r>
            <a:r>
              <a:rPr lang="sk-SK" dirty="0"/>
              <a:t> </a:t>
            </a:r>
            <a:r>
              <a:rPr lang="sk-SK" dirty="0" err="1"/>
              <a:t>occurring</a:t>
            </a:r>
            <a:r>
              <a:rPr lang="sk-SK" dirty="0"/>
              <a:t> </a:t>
            </a:r>
            <a:r>
              <a:rPr lang="sk-SK" dirty="0" err="1"/>
              <a:t>during</a:t>
            </a:r>
            <a:r>
              <a:rPr lang="sk-SK" dirty="0"/>
              <a:t> </a:t>
            </a:r>
            <a:r>
              <a:rPr lang="sk-SK" dirty="0" err="1"/>
              <a:t>processing</a:t>
            </a:r>
            <a:r>
              <a:rPr lang="sk-SK" dirty="0"/>
              <a:t> of </a:t>
            </a:r>
            <a:r>
              <a:rPr lang="sk-SK" dirty="0" err="1"/>
              <a:t>the</a:t>
            </a:r>
            <a:r>
              <a:rPr lang="sk-SK" dirty="0"/>
              <a:t> </a:t>
            </a:r>
            <a:r>
              <a:rPr lang="sk-SK" dirty="0">
                <a:hlinkClick r:id="rId2"/>
              </a:rPr>
              <a:t>readable._read()</a:t>
            </a:r>
            <a:r>
              <a:rPr lang="sk-SK" dirty="0"/>
              <a:t> </a:t>
            </a:r>
            <a:r>
              <a:rPr lang="sk-SK" dirty="0" err="1"/>
              <a:t>must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propagated</a:t>
            </a:r>
            <a:r>
              <a:rPr lang="sk-SK" dirty="0"/>
              <a:t> </a:t>
            </a:r>
            <a:r>
              <a:rPr lang="sk-SK" dirty="0" err="1"/>
              <a:t>through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 </a:t>
            </a:r>
            <a:r>
              <a:rPr lang="sk-SK" dirty="0">
                <a:hlinkClick r:id="rId3"/>
              </a:rPr>
              <a:t>readable.destroy(err)</a:t>
            </a:r>
            <a:r>
              <a:rPr lang="sk-SK" dirty="0"/>
              <a:t> </a:t>
            </a:r>
            <a:r>
              <a:rPr lang="sk-SK" dirty="0" err="1"/>
              <a:t>method</a:t>
            </a:r>
            <a:r>
              <a:rPr lang="sk-SK" dirty="0"/>
              <a:t>. </a:t>
            </a:r>
          </a:p>
          <a:p>
            <a:r>
              <a:rPr lang="sk-SK" dirty="0" err="1"/>
              <a:t>Throwing</a:t>
            </a:r>
            <a:r>
              <a:rPr lang="sk-SK" dirty="0"/>
              <a:t> </a:t>
            </a:r>
            <a:r>
              <a:rPr lang="sk-SK" dirty="0" err="1"/>
              <a:t>an</a:t>
            </a:r>
            <a:r>
              <a:rPr lang="sk-SK" dirty="0"/>
              <a:t> </a:t>
            </a:r>
            <a:r>
              <a:rPr lang="sk-SK" dirty="0" err="1"/>
              <a:t>Error</a:t>
            </a:r>
            <a:r>
              <a:rPr lang="sk-SK" dirty="0"/>
              <a:t> 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within</a:t>
            </a:r>
            <a:r>
              <a:rPr lang="sk-SK" dirty="0"/>
              <a:t> </a:t>
            </a:r>
            <a:r>
              <a:rPr lang="sk-SK" dirty="0">
                <a:hlinkClick r:id="rId2"/>
              </a:rPr>
              <a:t>readable._read()</a:t>
            </a:r>
            <a:r>
              <a:rPr lang="sk-SK" dirty="0"/>
              <a:t> or </a:t>
            </a:r>
            <a:r>
              <a:rPr lang="sk-SK" dirty="0" err="1"/>
              <a:t>manually</a:t>
            </a:r>
            <a:r>
              <a:rPr lang="sk-SK" dirty="0"/>
              <a:t> </a:t>
            </a:r>
            <a:r>
              <a:rPr lang="sk-SK" dirty="0" err="1"/>
              <a:t>emitting</a:t>
            </a:r>
            <a:r>
              <a:rPr lang="sk-SK" dirty="0"/>
              <a:t> </a:t>
            </a:r>
            <a:r>
              <a:rPr lang="sk-SK" dirty="0" err="1"/>
              <a:t>an</a:t>
            </a:r>
            <a:r>
              <a:rPr lang="sk-SK" dirty="0"/>
              <a:t> '</a:t>
            </a:r>
            <a:r>
              <a:rPr lang="sk-SK" dirty="0" err="1"/>
              <a:t>error</a:t>
            </a:r>
            <a:r>
              <a:rPr lang="sk-SK" dirty="0"/>
              <a:t>' </a:t>
            </a:r>
            <a:r>
              <a:rPr lang="sk-SK" dirty="0" err="1"/>
              <a:t>event</a:t>
            </a:r>
            <a:r>
              <a:rPr lang="sk-SK" dirty="0"/>
              <a:t> </a:t>
            </a:r>
            <a:r>
              <a:rPr lang="sk-SK" dirty="0" err="1"/>
              <a:t>results</a:t>
            </a:r>
            <a:r>
              <a:rPr lang="sk-SK" dirty="0"/>
              <a:t> in </a:t>
            </a:r>
            <a:r>
              <a:rPr lang="sk-SK" dirty="0" err="1"/>
              <a:t>undefined</a:t>
            </a:r>
            <a:r>
              <a:rPr lang="sk-SK" dirty="0"/>
              <a:t> </a:t>
            </a:r>
            <a:r>
              <a:rPr lang="sk-SK" dirty="0" err="1"/>
              <a:t>behavior</a:t>
            </a:r>
            <a:r>
              <a:rPr lang="sk-SK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C79D6A-EC3E-5C48-A3CA-C407A3119D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4740" y="1600200"/>
            <a:ext cx="5237227" cy="464058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004C87A-063D-3542-9D6A-71CFF9553AFB}"/>
                  </a:ext>
                </a:extLst>
              </p14:cNvPr>
              <p14:cNvContentPartPr/>
              <p14:nvPr/>
            </p14:nvContentPartPr>
            <p14:xfrm>
              <a:off x="4710420" y="3957210"/>
              <a:ext cx="955800" cy="11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004C87A-063D-3542-9D6A-71CFF9553AF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01780" y="3948570"/>
                <a:ext cx="97344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8D9BA44-DCF9-BA43-B894-00036E674608}"/>
                  </a:ext>
                </a:extLst>
              </p14:cNvPr>
              <p14:cNvContentPartPr/>
              <p14:nvPr/>
            </p14:nvContentPartPr>
            <p14:xfrm>
              <a:off x="4723740" y="3769650"/>
              <a:ext cx="1402560" cy="97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8D9BA44-DCF9-BA43-B894-00036E67460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14740" y="3760650"/>
                <a:ext cx="1420200" cy="2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97677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wawjs</a:t>
            </a:r>
            <a:r>
              <a:rPr lang="en-US" dirty="0"/>
              <a:t>-snippets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53435" cy="4525963"/>
          </a:xfrm>
        </p:spPr>
        <p:txBody>
          <a:bodyPr>
            <a:normAutofit fontScale="77500" lnSpcReduction="20000"/>
          </a:bodyPr>
          <a:lstStyle/>
          <a:p>
            <a:r>
              <a:rPr lang="sk-SK" dirty="0"/>
              <a:t>v projekte </a:t>
            </a:r>
            <a:r>
              <a:rPr lang="sk-SK" dirty="0" err="1"/>
              <a:t>wawjs</a:t>
            </a:r>
            <a:r>
              <a:rPr lang="sk-SK" dirty="0"/>
              <a:t>- </a:t>
            </a:r>
            <a:r>
              <a:rPr lang="sk-SK" dirty="0" err="1"/>
              <a:t>snippets</a:t>
            </a:r>
            <a:r>
              <a:rPr lang="sk-SK" dirty="0"/>
              <a:t> nájdete kostru </a:t>
            </a:r>
            <a:r>
              <a:rPr lang="sk-SK" dirty="0" err="1"/>
              <a:t>readable</a:t>
            </a:r>
            <a:r>
              <a:rPr lang="sk-SK" dirty="0"/>
              <a:t> s podstatnými záchytnými bodmi</a:t>
            </a:r>
          </a:p>
          <a:p>
            <a:endParaRPr lang="sk-SK" dirty="0">
              <a:hlinkClick r:id="rId2"/>
            </a:endParaRPr>
          </a:p>
          <a:p>
            <a:r>
              <a:rPr lang="sk-SK" dirty="0">
                <a:hlinkClick r:id="rId2"/>
              </a:rPr>
              <a:t>https://github.com/ainthek/wawjs-snippets</a:t>
            </a:r>
          </a:p>
          <a:p>
            <a:endParaRPr lang="sk-SK" dirty="0">
              <a:hlinkClick r:id="rId2"/>
            </a:endParaRPr>
          </a:p>
          <a:p>
            <a:r>
              <a:rPr lang="sk-SK" dirty="0">
                <a:hlinkClick r:id="rId2"/>
              </a:rPr>
              <a:t>https://github.com/timzatko/wawjs-snippets</a:t>
            </a:r>
            <a:endParaRPr lang="sk-SK" dirty="0"/>
          </a:p>
          <a:p>
            <a:r>
              <a:rPr lang="sk-SK" dirty="0">
                <a:hlinkClick r:id="rId3"/>
              </a:rPr>
              <a:t>https://github.com/trogper/wawjs-snippets/tree/atom</a:t>
            </a:r>
            <a:endParaRPr lang="sk-SK" dirty="0"/>
          </a:p>
          <a:p>
            <a:endParaRPr lang="sk-S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4970" y="1600200"/>
            <a:ext cx="4351184" cy="509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031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Implementing Writable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k-SK" dirty="0"/>
              <a:t>Kedy kódovať vlastný </a:t>
            </a:r>
            <a:r>
              <a:rPr lang="sk-SK" dirty="0" err="1"/>
              <a:t>writable</a:t>
            </a:r>
            <a:r>
              <a:rPr lang="sk-SK" dirty="0"/>
              <a:t> </a:t>
            </a:r>
          </a:p>
          <a:p>
            <a:pPr lvl="1"/>
            <a:r>
              <a:rPr lang="sk-SK" dirty="0"/>
              <a:t>k</a:t>
            </a:r>
            <a:r>
              <a:rPr lang="en-US" dirty="0"/>
              <a:t>e</a:t>
            </a:r>
            <a:r>
              <a:rPr lang="sk-SK" dirty="0" err="1"/>
              <a:t>ď</a:t>
            </a:r>
            <a:r>
              <a:rPr lang="sk-SK" dirty="0"/>
              <a:t> potrebujete zapisovať na niečo čo </a:t>
            </a:r>
            <a:r>
              <a:rPr lang="sk-SK" dirty="0" err="1"/>
              <a:t>node</a:t>
            </a:r>
            <a:r>
              <a:rPr lang="sk-SK" dirty="0"/>
              <a:t> nemá</a:t>
            </a:r>
          </a:p>
          <a:p>
            <a:pPr lvl="2"/>
            <a:r>
              <a:rPr lang="sk-SK" dirty="0"/>
              <a:t>ale </a:t>
            </a:r>
            <a:r>
              <a:rPr lang="sk-SK" dirty="0" err="1"/>
              <a:t>node</a:t>
            </a:r>
            <a:r>
              <a:rPr lang="sk-SK" dirty="0"/>
              <a:t> má streamy na </a:t>
            </a:r>
            <a:r>
              <a:rPr lang="sk-SK" dirty="0" err="1"/>
              <a:t>net,http,fs</a:t>
            </a:r>
            <a:r>
              <a:rPr lang="sk-SK" dirty="0"/>
              <a:t>, </a:t>
            </a:r>
            <a:r>
              <a:rPr lang="sk-SK" dirty="0" err="1"/>
              <a:t>tcp</a:t>
            </a:r>
            <a:r>
              <a:rPr lang="sk-SK" dirty="0"/>
              <a:t>, </a:t>
            </a:r>
            <a:r>
              <a:rPr lang="sk-SK" dirty="0" err="1"/>
              <a:t>process</a:t>
            </a:r>
            <a:r>
              <a:rPr lang="sk-SK" dirty="0"/>
              <a:t>,...</a:t>
            </a:r>
          </a:p>
          <a:p>
            <a:pPr lvl="1"/>
            <a:r>
              <a:rPr lang="en-US" dirty="0" err="1"/>
              <a:t>konverzie</a:t>
            </a:r>
            <a:r>
              <a:rPr lang="en-US" dirty="0"/>
              <a:t> </a:t>
            </a:r>
            <a:r>
              <a:rPr lang="en-US" dirty="0" err="1"/>
              <a:t>streamov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finálnu</a:t>
            </a:r>
            <a:r>
              <a:rPr lang="en-US" dirty="0"/>
              <a:t> </a:t>
            </a:r>
            <a:r>
              <a:rPr lang="en-US" dirty="0" err="1"/>
              <a:t>stuktúru</a:t>
            </a:r>
            <a:r>
              <a:rPr lang="en-US" dirty="0"/>
              <a:t> (array, </a:t>
            </a:r>
            <a:r>
              <a:rPr lang="en-US" dirty="0" err="1"/>
              <a:t>json</a:t>
            </a:r>
            <a:r>
              <a:rPr lang="en-US" dirty="0"/>
              <a:t>,…)</a:t>
            </a:r>
          </a:p>
          <a:p>
            <a:pPr lvl="1"/>
            <a:r>
              <a:rPr lang="en-US" dirty="0"/>
              <a:t>Stream API k in</a:t>
            </a:r>
            <a:r>
              <a:rPr lang="sk-SK" dirty="0" err="1"/>
              <a:t>ým</a:t>
            </a:r>
            <a:r>
              <a:rPr lang="sk-SK" dirty="0"/>
              <a:t> vašim </a:t>
            </a:r>
            <a:r>
              <a:rPr lang="sk-SK" i="1" dirty="0"/>
              <a:t>biznis</a:t>
            </a:r>
            <a:r>
              <a:rPr lang="sk-SK" dirty="0"/>
              <a:t> komponentom</a:t>
            </a:r>
          </a:p>
          <a:p>
            <a:pPr lvl="2"/>
            <a:r>
              <a:rPr lang="sk-SK" dirty="0" err="1"/>
              <a:t>someone</a:t>
            </a:r>
            <a:r>
              <a:rPr lang="sk-SK" dirty="0"/>
              <a:t> | </a:t>
            </a:r>
            <a:r>
              <a:rPr lang="sk-SK" dirty="0" err="1"/>
              <a:t>GoldStock.priceStream</a:t>
            </a:r>
            <a:endParaRPr lang="sk-SK" dirty="0"/>
          </a:p>
          <a:p>
            <a:pPr lvl="1"/>
            <a:r>
              <a:rPr lang="sk-SK" dirty="0"/>
              <a:t>....</a:t>
            </a:r>
          </a:p>
          <a:p>
            <a:r>
              <a:rPr lang="sk-SK" dirty="0"/>
              <a:t>Kedy nekódovať vlastný </a:t>
            </a:r>
            <a:r>
              <a:rPr lang="sk-SK" dirty="0" err="1"/>
              <a:t>writable</a:t>
            </a:r>
            <a:endParaRPr lang="sk-SK" dirty="0"/>
          </a:p>
          <a:p>
            <a:pPr lvl="1"/>
            <a:r>
              <a:rPr lang="sk-SK" dirty="0"/>
              <a:t>ak viete použiť </a:t>
            </a:r>
            <a:r>
              <a:rPr lang="sk-SK" dirty="0" err="1"/>
              <a:t>transform.pipe</a:t>
            </a:r>
            <a:r>
              <a:rPr lang="sk-SK" dirty="0"/>
              <a:t>(</a:t>
            </a:r>
            <a:r>
              <a:rPr lang="sk-SK" dirty="0" err="1"/>
              <a:t>standardWritable</a:t>
            </a:r>
            <a:r>
              <a:rPr lang="sk-SK" dirty="0"/>
              <a:t>)</a:t>
            </a:r>
          </a:p>
          <a:p>
            <a:pPr lvl="1"/>
            <a:r>
              <a:rPr lang="en-US" dirty="0" err="1"/>
              <a:t>konverzie</a:t>
            </a:r>
            <a:r>
              <a:rPr lang="en-US" dirty="0"/>
              <a:t> </a:t>
            </a:r>
            <a:r>
              <a:rPr lang="en-US" dirty="0" err="1"/>
              <a:t>streamov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finálnu</a:t>
            </a:r>
            <a:r>
              <a:rPr lang="en-US" dirty="0"/>
              <a:t> </a:t>
            </a:r>
            <a:r>
              <a:rPr lang="en-US" dirty="0" err="1"/>
              <a:t>stuktúru</a:t>
            </a:r>
            <a:r>
              <a:rPr lang="en-US" dirty="0"/>
              <a:t> (array, </a:t>
            </a:r>
            <a:r>
              <a:rPr lang="en-US" dirty="0" err="1"/>
              <a:t>json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mozete</a:t>
            </a:r>
            <a:r>
              <a:rPr lang="en-US" dirty="0"/>
              <a:t> </a:t>
            </a:r>
            <a:r>
              <a:rPr lang="en-US" dirty="0" err="1"/>
              <a:t>pouzit</a:t>
            </a:r>
            <a:r>
              <a:rPr lang="en-US" dirty="0"/>
              <a:t> on data() </a:t>
            </a:r>
            <a:r>
              <a:rPr lang="en-US" dirty="0" err="1"/>
              <a:t>alebo</a:t>
            </a:r>
            <a:r>
              <a:rPr lang="en-US" dirty="0"/>
              <a:t> read() a </a:t>
            </a:r>
            <a:r>
              <a:rPr lang="en-US" dirty="0" err="1"/>
              <a:t>zozbierat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vysledky</a:t>
            </a:r>
            <a:endParaRPr lang="en-US" dirty="0"/>
          </a:p>
          <a:p>
            <a:pPr marL="0" indent="0">
              <a:buNone/>
            </a:pP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654525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Writable Contract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62625"/>
            <a:ext cx="3902149" cy="2111479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sk-SK" dirty="0"/>
              <a:t>MUST </a:t>
            </a:r>
            <a:r>
              <a:rPr lang="sk-SK" dirty="0" err="1"/>
              <a:t>implement</a:t>
            </a:r>
            <a:r>
              <a:rPr lang="sk-SK" dirty="0"/>
              <a:t>:</a:t>
            </a:r>
          </a:p>
          <a:p>
            <a:r>
              <a:rPr lang="sk-SK" dirty="0" err="1"/>
              <a:t>constructor</a:t>
            </a:r>
            <a:endParaRPr lang="sk-SK" dirty="0"/>
          </a:p>
          <a:p>
            <a:r>
              <a:rPr lang="sk-SK" dirty="0"/>
              <a:t>_</a:t>
            </a:r>
            <a:r>
              <a:rPr lang="sk-SK" dirty="0" err="1"/>
              <a:t>write</a:t>
            </a:r>
            <a:endParaRPr lang="sk-SK" dirty="0"/>
          </a:p>
          <a:p>
            <a:pPr marL="0" indent="0">
              <a:buNone/>
            </a:pPr>
            <a:r>
              <a:rPr lang="sk-SK" dirty="0"/>
              <a:t>MAY </a:t>
            </a:r>
            <a:r>
              <a:rPr lang="sk-SK" dirty="0" err="1"/>
              <a:t>need</a:t>
            </a:r>
            <a:r>
              <a:rPr lang="sk-SK" dirty="0"/>
              <a:t> </a:t>
            </a:r>
            <a:r>
              <a:rPr lang="sk-SK" dirty="0" err="1"/>
              <a:t>also</a:t>
            </a:r>
            <a:r>
              <a:rPr lang="sk-SK" dirty="0"/>
              <a:t>:</a:t>
            </a:r>
          </a:p>
          <a:p>
            <a:r>
              <a:rPr lang="sk-SK" dirty="0"/>
              <a:t>_</a:t>
            </a:r>
            <a:r>
              <a:rPr lang="sk-SK" dirty="0" err="1"/>
              <a:t>final</a:t>
            </a:r>
            <a:endParaRPr lang="sk-SK" dirty="0"/>
          </a:p>
          <a:p>
            <a:r>
              <a:rPr lang="sk-SK" dirty="0"/>
              <a:t>_</a:t>
            </a:r>
            <a:r>
              <a:rPr lang="sk-SK" dirty="0" err="1"/>
              <a:t>writev</a:t>
            </a:r>
            <a:endParaRPr lang="sk-SK" dirty="0"/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 err="1"/>
              <a:t>Other</a:t>
            </a:r>
            <a:r>
              <a:rPr lang="sk-SK" dirty="0"/>
              <a:t> </a:t>
            </a:r>
            <a:r>
              <a:rPr lang="sk-SK" dirty="0" err="1"/>
              <a:t>Topics</a:t>
            </a:r>
            <a:r>
              <a:rPr lang="sk-SK" dirty="0"/>
              <a:t>:</a:t>
            </a:r>
          </a:p>
          <a:p>
            <a:r>
              <a:rPr lang="sk-SK" dirty="0" err="1"/>
              <a:t>decoding</a:t>
            </a:r>
            <a:r>
              <a:rPr lang="sk-SK" dirty="0"/>
              <a:t> </a:t>
            </a:r>
            <a:r>
              <a:rPr lang="sk-SK" dirty="0" err="1"/>
              <a:t>strings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buffers</a:t>
            </a:r>
            <a:endParaRPr lang="sk-S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824DAF-78D4-5145-A42F-BE833D972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7638"/>
            <a:ext cx="4114800" cy="25970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1C6C953-1A41-2141-92CC-2D2DE821D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417638"/>
            <a:ext cx="4714872" cy="488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2443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B31AA-F851-8C4B-BAEE-93C549A1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Implementing</a:t>
            </a:r>
            <a:r>
              <a:rPr lang="sk-SK" dirty="0"/>
              <a:t> </a:t>
            </a:r>
            <a:r>
              <a:rPr lang="sk-SK" dirty="0" err="1"/>
              <a:t>Writable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F73A9-26E7-F543-9293-9A346B0E4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sk-SK" dirty="0" err="1"/>
              <a:t>Samples</a:t>
            </a:r>
            <a:r>
              <a:rPr lang="sk-SK" dirty="0"/>
              <a:t>: </a:t>
            </a:r>
          </a:p>
          <a:p>
            <a:pPr marL="0" indent="0">
              <a:buNone/>
            </a:pPr>
            <a:r>
              <a:rPr lang="sk-SK" b="1" dirty="0"/>
              <a:t>/</a:t>
            </a:r>
            <a:r>
              <a:rPr lang="sk-SK" b="1" dirty="0" err="1"/>
              <a:t>samples</a:t>
            </a:r>
            <a:r>
              <a:rPr lang="sk-SK" b="1" dirty="0"/>
              <a:t>/07-implementing-writable</a:t>
            </a:r>
          </a:p>
          <a:p>
            <a:pPr marL="0" indent="0">
              <a:buNone/>
            </a:pPr>
            <a:endParaRPr lang="sk-SK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sk-SK" dirty="0"/>
              <a:t>00-contract.js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k-SK" dirty="0" err="1"/>
              <a:t>jsonWriter.js</a:t>
            </a:r>
            <a:endParaRPr lang="sk-SK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sk-SK" dirty="0" err="1"/>
              <a:t>objectWriter.js</a:t>
            </a:r>
            <a:endParaRPr lang="sk-SK" dirty="0"/>
          </a:p>
          <a:p>
            <a:pPr lvl="1"/>
            <a:endParaRPr lang="sk-SK" dirty="0"/>
          </a:p>
          <a:p>
            <a:pPr lvl="1"/>
            <a:endParaRPr lang="sk-SK" dirty="0"/>
          </a:p>
          <a:p>
            <a:r>
              <a:rPr lang="sk-SK" dirty="0"/>
              <a:t>Domáca úloha: </a:t>
            </a:r>
          </a:p>
          <a:p>
            <a:pPr lvl="1"/>
            <a:r>
              <a:rPr lang="sk-SK" dirty="0"/>
              <a:t>pozrieť si ich a skúsiť si k nim napísať reálne </a:t>
            </a:r>
            <a:r>
              <a:rPr lang="sk-SK" dirty="0" err="1"/>
              <a:t>mocha</a:t>
            </a:r>
            <a:r>
              <a:rPr lang="sk-SK" dirty="0"/>
              <a:t> testy, nájsť potenciálne </a:t>
            </a:r>
            <a:r>
              <a:rPr lang="sk-SK" dirty="0" err="1"/>
              <a:t>bugy</a:t>
            </a:r>
            <a:endParaRPr lang="sk-SK" dirty="0"/>
          </a:p>
          <a:p>
            <a:pPr lvl="1"/>
            <a:r>
              <a:rPr lang="sk-SK" dirty="0"/>
              <a:t>Pohľadať na </a:t>
            </a:r>
            <a:r>
              <a:rPr lang="sk-SK" dirty="0" err="1"/>
              <a:t>githube</a:t>
            </a:r>
            <a:r>
              <a:rPr lang="sk-SK" dirty="0"/>
              <a:t> projekty implementujúce nejaký </a:t>
            </a:r>
            <a:r>
              <a:rPr lang="sk-SK" dirty="0" err="1"/>
              <a:t>custom</a:t>
            </a:r>
            <a:r>
              <a:rPr lang="sk-SK" dirty="0"/>
              <a:t> </a:t>
            </a:r>
            <a:r>
              <a:rPr lang="sk-SK" dirty="0" err="1"/>
              <a:t>writable</a:t>
            </a:r>
            <a:endParaRPr lang="sk-SK" dirty="0"/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 err="1"/>
              <a:t>Snippets</a:t>
            </a:r>
            <a:r>
              <a:rPr lang="sk-SK" dirty="0"/>
              <a:t>:</a:t>
            </a:r>
          </a:p>
          <a:p>
            <a:r>
              <a:rPr lang="sk-SK" dirty="0">
                <a:hlinkClick r:id="rId2"/>
              </a:rPr>
              <a:t>https://github.com/ainthek/wawjs-snippets</a:t>
            </a:r>
          </a:p>
          <a:p>
            <a:pPr marL="0" indent="0">
              <a:buNone/>
            </a:pP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0735126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Implementing Trasform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sk-SK" dirty="0"/>
              <a:t>Tento typ streamov budete kódovať sami asi najčastejšie</a:t>
            </a:r>
          </a:p>
          <a:p>
            <a:r>
              <a:rPr lang="sk-SK" dirty="0"/>
              <a:t>Kedy kódovať vlastný </a:t>
            </a:r>
            <a:r>
              <a:rPr lang="sk-SK" dirty="0" err="1"/>
              <a:t>Transform</a:t>
            </a:r>
            <a:r>
              <a:rPr lang="sk-SK" dirty="0"/>
              <a:t> </a:t>
            </a:r>
          </a:p>
          <a:p>
            <a:pPr lvl="1"/>
            <a:r>
              <a:rPr lang="en-US" dirty="0" err="1"/>
              <a:t>vždy</a:t>
            </a:r>
            <a:r>
              <a:rPr lang="en-US" dirty="0"/>
              <a:t>, </a:t>
            </a:r>
            <a:r>
              <a:rPr lang="sk-SK" dirty="0"/>
              <a:t>ak nenájdete iný </a:t>
            </a:r>
            <a:r>
              <a:rPr lang="sk-SK" i="1" dirty="0"/>
              <a:t>dobrý</a:t>
            </a:r>
            <a:r>
              <a:rPr lang="sk-SK" dirty="0"/>
              <a:t> na </a:t>
            </a:r>
            <a:r>
              <a:rPr lang="sk-SK" dirty="0" err="1"/>
              <a:t>npm</a:t>
            </a:r>
            <a:endParaRPr lang="sk-SK" dirty="0"/>
          </a:p>
          <a:p>
            <a:pPr lvl="1"/>
            <a:r>
              <a:rPr lang="sk-SK" dirty="0"/>
              <a:t>ak potrebujete zo streamu </a:t>
            </a:r>
            <a:r>
              <a:rPr lang="sk-SK" b="1" dirty="0"/>
              <a:t>do streamu </a:t>
            </a:r>
            <a:r>
              <a:rPr lang="sk-SK" dirty="0"/>
              <a:t>niečo konvertovať</a:t>
            </a:r>
          </a:p>
          <a:p>
            <a:pPr lvl="1"/>
            <a:r>
              <a:rPr lang="sk-SK" dirty="0"/>
              <a:t>Obaliť </a:t>
            </a:r>
            <a:r>
              <a:rPr lang="sk-SK" dirty="0" err="1"/>
              <a:t>nestreamovú</a:t>
            </a:r>
            <a:r>
              <a:rPr lang="sk-SK" dirty="0"/>
              <a:t> </a:t>
            </a:r>
            <a:r>
              <a:rPr lang="sk-SK" dirty="0" err="1"/>
              <a:t>vunkcionalitu</a:t>
            </a:r>
            <a:r>
              <a:rPr lang="sk-SK" dirty="0"/>
              <a:t> do </a:t>
            </a:r>
            <a:r>
              <a:rPr lang="sk-SK" dirty="0" err="1"/>
              <a:t>streamovej</a:t>
            </a:r>
            <a:r>
              <a:rPr lang="sk-SK" dirty="0"/>
              <a:t> (napr. máte </a:t>
            </a:r>
            <a:r>
              <a:rPr lang="sk-SK" dirty="0" err="1"/>
              <a:t>libku</a:t>
            </a:r>
            <a:r>
              <a:rPr lang="sk-SK" dirty="0"/>
              <a:t> na detekciu viet, a chcete z nej </a:t>
            </a:r>
            <a:r>
              <a:rPr lang="sk-SK" dirty="0" err="1"/>
              <a:t>transform</a:t>
            </a:r>
            <a:r>
              <a:rPr lang="sk-SK" dirty="0"/>
              <a:t> stream)</a:t>
            </a:r>
          </a:p>
          <a:p>
            <a:r>
              <a:rPr lang="sk-SK" dirty="0"/>
              <a:t>Kedy nekódovať vlastný </a:t>
            </a:r>
            <a:r>
              <a:rPr lang="sk-SK" dirty="0" err="1"/>
              <a:t>Transform</a:t>
            </a:r>
            <a:endParaRPr lang="sk-SK" dirty="0"/>
          </a:p>
          <a:p>
            <a:pPr lvl="1"/>
            <a:r>
              <a:rPr lang="sk-SK" dirty="0"/>
              <a:t>ak už nepokračujete v streame a výsledok už nie je stream ale </a:t>
            </a:r>
            <a:r>
              <a:rPr lang="sk-SK" i="1" dirty="0" err="1"/>
              <a:t>jednorázová</a:t>
            </a:r>
            <a:r>
              <a:rPr lang="sk-SK" dirty="0"/>
              <a:t> finálna štruktúra</a:t>
            </a:r>
          </a:p>
          <a:p>
            <a:pPr lvl="2"/>
            <a:r>
              <a:rPr lang="sk-SK" dirty="0"/>
              <a:t>ale aj na toto existujú výnimky (napr. </a:t>
            </a:r>
            <a:r>
              <a:rPr lang="sk-SK" dirty="0" err="1"/>
              <a:t>crypto</a:t>
            </a:r>
            <a:r>
              <a:rPr lang="sk-SK" dirty="0"/>
              <a:t> streamy)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2226513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4638"/>
            <a:ext cx="3040911" cy="1143000"/>
          </a:xfrm>
        </p:spPr>
        <p:txBody>
          <a:bodyPr>
            <a:normAutofit fontScale="90000"/>
          </a:bodyPr>
          <a:lstStyle/>
          <a:p>
            <a:r>
              <a:rPr lang="sk-SK" dirty="0" err="1"/>
              <a:t>Transform</a:t>
            </a:r>
            <a:br>
              <a:rPr lang="sk-SK" dirty="0"/>
            </a:br>
            <a:r>
              <a:rPr lang="sk-SK" dirty="0" err="1"/>
              <a:t>Contract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854" y="1600200"/>
            <a:ext cx="334925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dirty="0"/>
              <a:t>MUST </a:t>
            </a:r>
            <a:r>
              <a:rPr lang="sk-SK" dirty="0" err="1"/>
              <a:t>implement</a:t>
            </a:r>
            <a:r>
              <a:rPr lang="sk-SK" dirty="0"/>
              <a:t>:</a:t>
            </a:r>
          </a:p>
          <a:p>
            <a:r>
              <a:rPr lang="sk-SK" dirty="0"/>
              <a:t>_</a:t>
            </a:r>
            <a:r>
              <a:rPr lang="sk-SK" b="1" dirty="0" err="1"/>
              <a:t>transform</a:t>
            </a:r>
            <a:endParaRPr lang="sk-SK" b="1" dirty="0"/>
          </a:p>
          <a:p>
            <a:r>
              <a:rPr lang="sk-SK" dirty="0"/>
              <a:t>MAY </a:t>
            </a:r>
            <a:r>
              <a:rPr lang="sk-SK" dirty="0" err="1"/>
              <a:t>need</a:t>
            </a:r>
            <a:r>
              <a:rPr lang="sk-SK" dirty="0"/>
              <a:t> </a:t>
            </a:r>
            <a:r>
              <a:rPr lang="sk-SK" dirty="0" err="1"/>
              <a:t>also</a:t>
            </a:r>
            <a:r>
              <a:rPr lang="sk-SK" dirty="0"/>
              <a:t>: _</a:t>
            </a:r>
            <a:r>
              <a:rPr lang="sk-SK" b="1" dirty="0" err="1"/>
              <a:t>flush</a:t>
            </a:r>
            <a:endParaRPr lang="sk-SK" b="1" dirty="0"/>
          </a:p>
          <a:p>
            <a:r>
              <a:rPr lang="sk-SK" dirty="0"/>
              <a:t>Základ: </a:t>
            </a:r>
          </a:p>
          <a:p>
            <a:pPr lvl="1"/>
            <a:r>
              <a:rPr lang="sk-SK" b="1" dirty="0" err="1"/>
              <a:t>push</a:t>
            </a:r>
            <a:r>
              <a:rPr lang="sk-SK" b="1" dirty="0"/>
              <a:t> + </a:t>
            </a:r>
            <a:r>
              <a:rPr lang="sk-SK" b="1" dirty="0" err="1"/>
              <a:t>cb</a:t>
            </a:r>
            <a:endParaRPr lang="sk-SK" b="1" dirty="0"/>
          </a:p>
          <a:p>
            <a:pPr marL="0" indent="0">
              <a:buNone/>
            </a:pPr>
            <a:endParaRPr lang="sk-S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8B99C3-3867-6347-9301-10C07C290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437" y="274638"/>
            <a:ext cx="5390709" cy="650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35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</a:t>
            </a:r>
            <a:r>
              <a:rPr lang="sk-SK" dirty="0"/>
              <a:t>Čo je to node.js </a:t>
            </a:r>
            <a:r>
              <a:rPr lang="en-US" dirty="0"/>
              <a:t>?</a:t>
            </a:r>
            <a:endParaRPr lang="sk-SK" dirty="0"/>
          </a:p>
        </p:txBody>
      </p:sp>
      <p:sp>
        <p:nvSpPr>
          <p:cNvPr id="49" name="Content Placeholder 4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node.js =</a:t>
            </a:r>
          </a:p>
          <a:p>
            <a:pPr lvl="1"/>
            <a:r>
              <a:rPr lang="en-US" dirty="0"/>
              <a:t>events</a:t>
            </a:r>
          </a:p>
          <a:p>
            <a:pPr lvl="1"/>
            <a:r>
              <a:rPr lang="en-US" b="1" dirty="0"/>
              <a:t>streams</a:t>
            </a:r>
          </a:p>
          <a:p>
            <a:pPr lvl="1"/>
            <a:r>
              <a:rPr lang="en-US" dirty="0"/>
              <a:t>buffers</a:t>
            </a:r>
          </a:p>
          <a:p>
            <a:pPr marL="0" indent="0">
              <a:buNone/>
            </a:pPr>
            <a:endParaRPr lang="sk-SK" dirty="0"/>
          </a:p>
        </p:txBody>
      </p:sp>
      <p:pic>
        <p:nvPicPr>
          <p:cNvPr id="50" name="Content Placeholder 4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6372" y="4325273"/>
            <a:ext cx="5897483" cy="2325127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790" y="1506071"/>
            <a:ext cx="3486788" cy="273076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52" name="Right Arrow 51"/>
          <p:cNvSpPr/>
          <p:nvPr/>
        </p:nvSpPr>
        <p:spPr>
          <a:xfrm rot="10800000">
            <a:off x="7672896" y="2745949"/>
            <a:ext cx="686246" cy="484632"/>
          </a:xfrm>
          <a:prstGeom prst="rightArrow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3" name="Rectangle 52"/>
          <p:cNvSpPr/>
          <p:nvPr/>
        </p:nvSpPr>
        <p:spPr>
          <a:xfrm>
            <a:off x="3872753" y="4554071"/>
            <a:ext cx="1899813" cy="157209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700228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dirty="0" err="1"/>
              <a:t>Transform</a:t>
            </a:r>
            <a:r>
              <a:rPr lang="sk-SK" dirty="0"/>
              <a:t> </a:t>
            </a:r>
            <a:r>
              <a:rPr lang="sk-SK" dirty="0" err="1"/>
              <a:t>Contract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sk-SK" dirty="0"/>
              <a:t>MUST </a:t>
            </a:r>
            <a:r>
              <a:rPr lang="sk-SK" dirty="0" err="1"/>
              <a:t>implement</a:t>
            </a:r>
            <a:r>
              <a:rPr lang="sk-SK" dirty="0"/>
              <a:t>:</a:t>
            </a:r>
          </a:p>
          <a:p>
            <a:r>
              <a:rPr lang="sk-SK" dirty="0"/>
              <a:t>_</a:t>
            </a:r>
            <a:r>
              <a:rPr lang="sk-SK" b="1" dirty="0" err="1"/>
              <a:t>transform</a:t>
            </a:r>
            <a:endParaRPr lang="sk-SK" b="1" dirty="0"/>
          </a:p>
          <a:p>
            <a:r>
              <a:rPr lang="sk-SK" dirty="0"/>
              <a:t>MAY </a:t>
            </a:r>
            <a:r>
              <a:rPr lang="sk-SK" dirty="0" err="1"/>
              <a:t>need</a:t>
            </a:r>
            <a:r>
              <a:rPr lang="sk-SK" dirty="0"/>
              <a:t> </a:t>
            </a:r>
            <a:r>
              <a:rPr lang="sk-SK" dirty="0" err="1"/>
              <a:t>also</a:t>
            </a:r>
            <a:r>
              <a:rPr lang="sk-SK" dirty="0"/>
              <a:t>: _</a:t>
            </a:r>
            <a:r>
              <a:rPr lang="sk-SK" b="1" dirty="0" err="1"/>
              <a:t>flush</a:t>
            </a:r>
            <a:endParaRPr lang="sk-SK" b="1" dirty="0"/>
          </a:p>
          <a:p>
            <a:endParaRPr lang="sk-SK" dirty="0"/>
          </a:p>
          <a:p>
            <a:r>
              <a:rPr lang="sk-SK" dirty="0" err="1"/>
              <a:t>Transform</a:t>
            </a:r>
            <a:r>
              <a:rPr lang="sk-SK" dirty="0"/>
              <a:t> je </a:t>
            </a:r>
            <a:r>
              <a:rPr lang="sk-SK" dirty="0" err="1"/>
              <a:t>readable</a:t>
            </a:r>
            <a:r>
              <a:rPr lang="sk-SK" dirty="0"/>
              <a:t> aj </a:t>
            </a:r>
            <a:r>
              <a:rPr lang="sk-SK" dirty="0" err="1"/>
              <a:t>writable</a:t>
            </a:r>
            <a:r>
              <a:rPr lang="sk-SK" dirty="0"/>
              <a:t> takže všetky komplikácie s nimi, sa týkajú aj </a:t>
            </a:r>
            <a:r>
              <a:rPr lang="sk-SK" dirty="0" err="1"/>
              <a:t>Transformu</a:t>
            </a:r>
            <a:endParaRPr lang="sk-SK" dirty="0"/>
          </a:p>
          <a:p>
            <a:r>
              <a:rPr lang="sk-SK" dirty="0" err="1"/>
              <a:t>Napr</a:t>
            </a:r>
            <a:r>
              <a:rPr lang="sk-SK" dirty="0"/>
              <a:t>: </a:t>
            </a:r>
            <a:r>
              <a:rPr lang="sk-SK" dirty="0" err="1"/>
              <a:t>data</a:t>
            </a:r>
            <a:r>
              <a:rPr lang="sk-SK" dirty="0"/>
              <a:t> </a:t>
            </a:r>
            <a:r>
              <a:rPr lang="sk-SK" dirty="0" err="1"/>
              <a:t>written</a:t>
            </a:r>
            <a:r>
              <a:rPr lang="sk-SK" dirty="0"/>
              <a:t> to </a:t>
            </a:r>
            <a:r>
              <a:rPr lang="sk-SK" dirty="0" err="1"/>
              <a:t>the</a:t>
            </a:r>
            <a:r>
              <a:rPr lang="sk-SK" dirty="0"/>
              <a:t> stream </a:t>
            </a:r>
            <a:r>
              <a:rPr lang="sk-SK" dirty="0" err="1"/>
              <a:t>can</a:t>
            </a:r>
            <a:r>
              <a:rPr lang="sk-SK" dirty="0"/>
              <a:t> </a:t>
            </a:r>
            <a:r>
              <a:rPr lang="sk-SK" dirty="0" err="1"/>
              <a:t>cause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 </a:t>
            </a:r>
            <a:r>
              <a:rPr lang="sk-SK" dirty="0" err="1"/>
              <a:t>Writable</a:t>
            </a:r>
            <a:r>
              <a:rPr lang="sk-SK" dirty="0"/>
              <a:t> </a:t>
            </a:r>
            <a:r>
              <a:rPr lang="sk-SK" dirty="0" err="1"/>
              <a:t>side</a:t>
            </a:r>
            <a:r>
              <a:rPr lang="sk-SK" dirty="0"/>
              <a:t> of </a:t>
            </a:r>
            <a:r>
              <a:rPr lang="sk-SK" dirty="0" err="1"/>
              <a:t>the</a:t>
            </a:r>
            <a:r>
              <a:rPr lang="sk-SK" dirty="0"/>
              <a:t> stream to </a:t>
            </a:r>
            <a:r>
              <a:rPr lang="sk-SK" dirty="0" err="1"/>
              <a:t>become</a:t>
            </a:r>
            <a:r>
              <a:rPr lang="sk-SK" dirty="0"/>
              <a:t> </a:t>
            </a:r>
            <a:r>
              <a:rPr lang="sk-SK" dirty="0" err="1"/>
              <a:t>paused</a:t>
            </a:r>
            <a:r>
              <a:rPr lang="sk-SK" dirty="0"/>
              <a:t> </a:t>
            </a:r>
            <a:r>
              <a:rPr lang="sk-SK" dirty="0" err="1"/>
              <a:t>if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output on </a:t>
            </a:r>
            <a:r>
              <a:rPr lang="sk-SK" dirty="0" err="1"/>
              <a:t>the</a:t>
            </a:r>
            <a:r>
              <a:rPr lang="sk-SK" dirty="0"/>
              <a:t> </a:t>
            </a:r>
            <a:r>
              <a:rPr lang="sk-SK" dirty="0" err="1"/>
              <a:t>Readable</a:t>
            </a:r>
            <a:r>
              <a:rPr lang="sk-SK" dirty="0"/>
              <a:t> </a:t>
            </a:r>
            <a:r>
              <a:rPr lang="sk-SK" dirty="0" err="1"/>
              <a:t>side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not</a:t>
            </a:r>
            <a:r>
              <a:rPr lang="sk-SK" dirty="0"/>
              <a:t> </a:t>
            </a:r>
            <a:r>
              <a:rPr lang="sk-SK" dirty="0" err="1"/>
              <a:t>consumed</a:t>
            </a:r>
            <a:endParaRPr lang="sk-SK" dirty="0"/>
          </a:p>
          <a:p>
            <a:r>
              <a:rPr lang="sk-SK" dirty="0">
                <a:hlinkClick r:id="rId2"/>
              </a:rPr>
              <a:t>https://nodejs.org/api/stream.html#stream_implementing_a_transform_stream</a:t>
            </a:r>
            <a:endParaRPr lang="sk-SK" dirty="0"/>
          </a:p>
          <a:p>
            <a:endParaRPr lang="sk-SK" dirty="0"/>
          </a:p>
          <a:p>
            <a:endParaRPr lang="sk-SK" b="1" dirty="0"/>
          </a:p>
          <a:p>
            <a:pPr marL="0" indent="0">
              <a:buNone/>
            </a:pP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7134089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FF066-5441-4247-8DDA-7CB31F77C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Implementing</a:t>
            </a:r>
            <a:r>
              <a:rPr lang="sk-SK" dirty="0"/>
              <a:t> </a:t>
            </a:r>
            <a:r>
              <a:rPr lang="sk-SK" dirty="0" err="1"/>
              <a:t>Trasform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2ED06-7605-BB46-B6B2-6830B67D8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sk-SK" dirty="0" err="1"/>
              <a:t>Samples</a:t>
            </a:r>
            <a:r>
              <a:rPr lang="sk-SK" dirty="0"/>
              <a:t>: </a:t>
            </a:r>
          </a:p>
          <a:p>
            <a:pPr lvl="1"/>
            <a:r>
              <a:rPr lang="sk-SK" dirty="0"/>
              <a:t>Na cviku je kompletný </a:t>
            </a:r>
            <a:r>
              <a:rPr lang="sk-SK" dirty="0" err="1"/>
              <a:t>walkthrough</a:t>
            </a:r>
            <a:r>
              <a:rPr lang="sk-SK" dirty="0"/>
              <a:t> z implementáciou </a:t>
            </a:r>
            <a:r>
              <a:rPr lang="sk-SK" dirty="0" err="1"/>
              <a:t>transformu</a:t>
            </a:r>
            <a:r>
              <a:rPr lang="sk-SK" dirty="0"/>
              <a:t> (BOM </a:t>
            </a:r>
            <a:r>
              <a:rPr lang="sk-SK" dirty="0" err="1"/>
              <a:t>add</a:t>
            </a:r>
            <a:r>
              <a:rPr lang="sk-SK" dirty="0"/>
              <a:t>)</a:t>
            </a:r>
          </a:p>
          <a:p>
            <a:pPr lvl="1"/>
            <a:r>
              <a:rPr lang="sk-SK" dirty="0"/>
              <a:t>10-cvicenie/uloha02/bom-</a:t>
            </a:r>
            <a:r>
              <a:rPr lang="sk-SK" dirty="0" err="1"/>
              <a:t>transform</a:t>
            </a:r>
            <a:r>
              <a:rPr lang="sk-SK" dirty="0"/>
              <a:t>-and-buffer-</a:t>
            </a:r>
            <a:r>
              <a:rPr lang="sk-SK" dirty="0" err="1"/>
              <a:t>walk.pptx</a:t>
            </a:r>
            <a:endParaRPr lang="sk-SK" dirty="0"/>
          </a:p>
          <a:p>
            <a:pPr lvl="1"/>
            <a:r>
              <a:rPr lang="sk-SK" dirty="0" err="1"/>
              <a:t>src</a:t>
            </a:r>
            <a:r>
              <a:rPr lang="sk-SK" dirty="0"/>
              <a:t> a test </a:t>
            </a:r>
            <a:r>
              <a:rPr lang="sk-SK" dirty="0" err="1"/>
              <a:t>foldre</a:t>
            </a:r>
            <a:endParaRPr lang="sk-SK" dirty="0"/>
          </a:p>
          <a:p>
            <a:r>
              <a:rPr lang="sk-SK" dirty="0"/>
              <a:t>Iné </a:t>
            </a:r>
            <a:r>
              <a:rPr lang="sk-SK" dirty="0" err="1"/>
              <a:t>sample</a:t>
            </a:r>
            <a:r>
              <a:rPr lang="sk-SK" dirty="0"/>
              <a:t>:</a:t>
            </a:r>
          </a:p>
          <a:p>
            <a:pPr lvl="1"/>
            <a:r>
              <a:rPr lang="sk-SK" dirty="0"/>
              <a:t>/</a:t>
            </a:r>
            <a:r>
              <a:rPr lang="sk-SK" dirty="0" err="1"/>
              <a:t>samples</a:t>
            </a:r>
            <a:r>
              <a:rPr lang="sk-SK" dirty="0"/>
              <a:t>/04-temp-sensor/</a:t>
            </a:r>
            <a:r>
              <a:rPr lang="sk-SK" dirty="0" err="1"/>
              <a:t>TemperatureSensor.js#DeltaDetector</a:t>
            </a:r>
            <a:endParaRPr lang="sk-SK" dirty="0"/>
          </a:p>
          <a:p>
            <a:pPr lvl="1"/>
            <a:r>
              <a:rPr lang="sk-SK" dirty="0"/>
              <a:t>Nájdete aj ďalšie roztrúsené v iných </a:t>
            </a:r>
            <a:r>
              <a:rPr lang="sk-SK" dirty="0" err="1"/>
              <a:t>samploch</a:t>
            </a:r>
            <a:r>
              <a:rPr lang="sk-SK" dirty="0"/>
              <a:t> z prednášok... </a:t>
            </a:r>
          </a:p>
          <a:p>
            <a:pPr lvl="2"/>
            <a:r>
              <a:rPr lang="sk-SK" dirty="0"/>
              <a:t>git grep </a:t>
            </a:r>
            <a:r>
              <a:rPr lang="sk-SK" dirty="0" err="1"/>
              <a:t>Transform</a:t>
            </a:r>
            <a:r>
              <a:rPr lang="sk-SK" dirty="0"/>
              <a:t> </a:t>
            </a:r>
          </a:p>
          <a:p>
            <a:r>
              <a:rPr lang="sk-SK" dirty="0" err="1"/>
              <a:t>Transform</a:t>
            </a:r>
            <a:r>
              <a:rPr lang="sk-SK" dirty="0"/>
              <a:t> nad </a:t>
            </a:r>
          </a:p>
          <a:p>
            <a:pPr lvl="1"/>
            <a:r>
              <a:rPr lang="sk-SK" dirty="0"/>
              <a:t>Binárnymi streamami</a:t>
            </a:r>
          </a:p>
          <a:p>
            <a:pPr lvl="1"/>
            <a:r>
              <a:rPr lang="sk-SK" b="1" dirty="0"/>
              <a:t>Textovými streamami</a:t>
            </a:r>
          </a:p>
          <a:p>
            <a:pPr lvl="1"/>
            <a:r>
              <a:rPr lang="sk-SK" b="1" dirty="0"/>
              <a:t>Objektovými streamami</a:t>
            </a:r>
          </a:p>
        </p:txBody>
      </p:sp>
    </p:spTree>
    <p:extLst>
      <p:ext uri="{BB962C8B-B14F-4D97-AF65-F5344CB8AC3E}">
        <p14:creationId xmlns:p14="http://schemas.microsoft.com/office/powerpoint/2010/main" val="40837287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212080" cy="1143000"/>
          </a:xfrm>
        </p:spPr>
        <p:txBody>
          <a:bodyPr>
            <a:noAutofit/>
          </a:bodyPr>
          <a:lstStyle/>
          <a:p>
            <a:pPr algn="l"/>
            <a:r>
              <a:rPr lang="sk-SK" sz="3600" dirty="0"/>
              <a:t>Stream </a:t>
            </a:r>
            <a:br>
              <a:rPr lang="sk-SK" sz="3600" dirty="0"/>
            </a:br>
            <a:r>
              <a:rPr lang="sk-SK" sz="3600" dirty="0" err="1"/>
              <a:t>Implementation</a:t>
            </a:r>
            <a:r>
              <a:rPr lang="sk-SK" sz="3600" dirty="0"/>
              <a:t>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476307" cy="4525963"/>
          </a:xfrm>
        </p:spPr>
        <p:txBody>
          <a:bodyPr>
            <a:normAutofit fontScale="85000" lnSpcReduction="10000"/>
          </a:bodyPr>
          <a:lstStyle/>
          <a:p>
            <a:r>
              <a:rPr lang="sk-SK" dirty="0"/>
              <a:t>inherit class</a:t>
            </a:r>
          </a:p>
          <a:p>
            <a:r>
              <a:rPr lang="sk-SK" dirty="0"/>
              <a:t>util.inherit</a:t>
            </a:r>
          </a:p>
          <a:p>
            <a:r>
              <a:rPr lang="sk-SK" dirty="0" err="1"/>
              <a:t>simplified</a:t>
            </a:r>
            <a:r>
              <a:rPr lang="sk-SK" dirty="0"/>
              <a:t> </a:t>
            </a:r>
            <a:r>
              <a:rPr lang="sk-SK" dirty="0" err="1"/>
              <a:t>constructor</a:t>
            </a:r>
            <a:endParaRPr lang="sk-SK" dirty="0"/>
          </a:p>
          <a:p>
            <a:r>
              <a:rPr lang="sk-SK" dirty="0"/>
              <a:t>3rd party </a:t>
            </a:r>
            <a:r>
              <a:rPr lang="sk-SK" dirty="0" err="1"/>
              <a:t>existing</a:t>
            </a:r>
            <a:r>
              <a:rPr lang="sk-SK" dirty="0"/>
              <a:t> </a:t>
            </a:r>
            <a:r>
              <a:rPr lang="sk-SK" dirty="0" err="1"/>
              <a:t>modules</a:t>
            </a:r>
            <a:endParaRPr lang="sk-SK" dirty="0"/>
          </a:p>
          <a:p>
            <a:r>
              <a:rPr lang="sk-SK" dirty="0"/>
              <a:t>3rd party </a:t>
            </a:r>
            <a:r>
              <a:rPr lang="sk-SK" dirty="0" err="1"/>
              <a:t>simplifications</a:t>
            </a:r>
            <a:r>
              <a:rPr lang="sk-SK" dirty="0"/>
              <a:t>..... through2,...</a:t>
            </a:r>
          </a:p>
          <a:p>
            <a:r>
              <a:rPr lang="sk-SK" dirty="0"/>
              <a:t>...</a:t>
            </a:r>
          </a:p>
          <a:p>
            <a:r>
              <a:rPr lang="sk-SK" dirty="0"/>
              <a:t>...</a:t>
            </a:r>
          </a:p>
          <a:p>
            <a:r>
              <a:rPr lang="sk-SK" dirty="0" err="1"/>
              <a:t>RxJs</a:t>
            </a:r>
            <a:r>
              <a:rPr lang="sk-SK" dirty="0"/>
              <a:t> ....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07124B-D6AB-4B41-9E18-82332D5A3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2339" y="0"/>
            <a:ext cx="3474281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169D8C5-3039-F54B-9D44-E856342C240D}"/>
              </a:ext>
            </a:extLst>
          </p:cNvPr>
          <p:cNvSpPr/>
          <p:nvPr/>
        </p:nvSpPr>
        <p:spPr>
          <a:xfrm>
            <a:off x="457200" y="6583362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sz="1000" dirty="0">
                <a:hlinkClick r:id="rId3"/>
              </a:rPr>
              <a:t>https://nodejs.org/api/stream.html#stream_implementing_a_transform_stream</a:t>
            </a:r>
            <a:endParaRPr lang="sk-SK" sz="1000" dirty="0"/>
          </a:p>
          <a:p>
            <a:endParaRPr lang="sk-SK" sz="1000" dirty="0"/>
          </a:p>
        </p:txBody>
      </p:sp>
    </p:spTree>
    <p:extLst>
      <p:ext uri="{BB962C8B-B14F-4D97-AF65-F5344CB8AC3E}">
        <p14:creationId xmlns:p14="http://schemas.microsoft.com/office/powerpoint/2010/main" val="13772572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9144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B053A3-6A15-0C42-9A5F-E3A94B5E8E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63" y="1191796"/>
            <a:ext cx="7516084" cy="2976344"/>
          </a:xfrm>
        </p:spPr>
        <p:txBody>
          <a:bodyPr anchor="ctr">
            <a:normAutofit/>
          </a:bodyPr>
          <a:lstStyle/>
          <a:p>
            <a:pPr algn="l"/>
            <a:r>
              <a:rPr lang="en-US" sz="5700">
                <a:solidFill>
                  <a:srgbClr val="FFFFFF"/>
                </a:solidFill>
              </a:rPr>
              <a:t>Object Streams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4BB9EED-23FE-3A4B-9CC0-1847792061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591" y="5318990"/>
            <a:ext cx="7062673" cy="723670"/>
          </a:xfrm>
        </p:spPr>
        <p:txBody>
          <a:bodyPr anchor="t">
            <a:normAutofit/>
          </a:bodyPr>
          <a:lstStyle/>
          <a:p>
            <a:pPr algn="l"/>
            <a:endParaRPr lang="en-US" sz="1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15711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585C9-50FF-0B49-9137-4B22FD9EC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 data - </a:t>
            </a:r>
            <a:r>
              <a:rPr lang="en-US" dirty="0" err="1"/>
              <a:t>objectMode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395ED-C2A4-9644-9D92-C9686B334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3476847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Streams operate with one of:</a:t>
            </a:r>
          </a:p>
          <a:p>
            <a:pPr marL="514350" indent="-514350">
              <a:buFont typeface="+mj-lt"/>
              <a:buAutoNum type="alphaUcPeriod"/>
            </a:pPr>
            <a:r>
              <a:rPr lang="en-US" b="1" dirty="0"/>
              <a:t>Buffer</a:t>
            </a:r>
            <a:r>
              <a:rPr lang="en-US" dirty="0"/>
              <a:t> – processing binary data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String - processing decoded strings</a:t>
            </a:r>
          </a:p>
          <a:p>
            <a:pPr marL="514350" indent="-514350">
              <a:buFont typeface="+mj-lt"/>
              <a:buAutoNum type="alphaUcPeriod"/>
            </a:pPr>
            <a:r>
              <a:rPr lang="en-US" b="1" dirty="0"/>
              <a:t>Object – </a:t>
            </a:r>
            <a:r>
              <a:rPr lang="en-US" dirty="0"/>
              <a:t>processing business objects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99F7DA-741E-7444-9392-A6B81146A161}"/>
              </a:ext>
            </a:extLst>
          </p:cNvPr>
          <p:cNvSpPr txBox="1">
            <a:spLocks/>
          </p:cNvSpPr>
          <p:nvPr/>
        </p:nvSpPr>
        <p:spPr>
          <a:xfrm>
            <a:off x="4572000" y="1600199"/>
            <a:ext cx="347684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3FBF43-3A71-4C46-95E6-5BBAD43936CD}"/>
              </a:ext>
            </a:extLst>
          </p:cNvPr>
          <p:cNvSpPr/>
          <p:nvPr/>
        </p:nvSpPr>
        <p:spPr>
          <a:xfrm>
            <a:off x="4263656" y="1600199"/>
            <a:ext cx="4572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b="1" dirty="0" err="1">
                <a:solidFill>
                  <a:srgbClr val="333333"/>
                </a:solidFill>
                <a:latin typeface="Lato"/>
              </a:rPr>
              <a:t>stream.objectMode</a:t>
            </a:r>
            <a:r>
              <a:rPr lang="sk-SK" b="1" dirty="0">
                <a:solidFill>
                  <a:srgbClr val="333333"/>
                </a:solidFill>
                <a:latin typeface="Lato"/>
              </a:rPr>
              <a:t>=</a:t>
            </a:r>
            <a:r>
              <a:rPr lang="sk-SK" b="1" dirty="0" err="1">
                <a:solidFill>
                  <a:srgbClr val="333333"/>
                </a:solidFill>
                <a:latin typeface="Lato"/>
              </a:rPr>
              <a:t>true</a:t>
            </a:r>
            <a:r>
              <a:rPr lang="sk-SK" b="1" dirty="0">
                <a:solidFill>
                  <a:srgbClr val="333333"/>
                </a:solidFill>
                <a:latin typeface="Lato"/>
              </a:rPr>
              <a:t>;</a:t>
            </a:r>
          </a:p>
          <a:p>
            <a:endParaRPr lang="sk-SK" dirty="0">
              <a:solidFill>
                <a:srgbClr val="333333"/>
              </a:solidFill>
              <a:latin typeface="Lato"/>
            </a:endParaRPr>
          </a:p>
          <a:p>
            <a:r>
              <a:rPr lang="sk-SK" dirty="0" err="1">
                <a:solidFill>
                  <a:srgbClr val="333333"/>
                </a:solidFill>
                <a:latin typeface="Lato"/>
              </a:rPr>
              <a:t>All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streams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created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by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Node.js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APIs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operate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exclusively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on </a:t>
            </a:r>
            <a:r>
              <a:rPr lang="sk-SK" b="1" dirty="0" err="1">
                <a:solidFill>
                  <a:srgbClr val="333333"/>
                </a:solidFill>
                <a:latin typeface="Lato"/>
              </a:rPr>
              <a:t>strings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and </a:t>
            </a:r>
            <a:r>
              <a:rPr lang="sk-SK" b="1" dirty="0">
                <a:solidFill>
                  <a:srgbClr val="333333"/>
                </a:solidFill>
                <a:latin typeface="Lato"/>
              </a:rPr>
              <a:t>Buffer</a:t>
            </a:r>
            <a:r>
              <a:rPr lang="sk-SK" dirty="0">
                <a:solidFill>
                  <a:srgbClr val="333333"/>
                </a:solidFill>
                <a:latin typeface="Lato"/>
              </a:rPr>
              <a:t> (or Uint8Array)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objects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.</a:t>
            </a:r>
          </a:p>
          <a:p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</a:p>
          <a:p>
            <a:r>
              <a:rPr lang="sk-SK" dirty="0" err="1">
                <a:solidFill>
                  <a:srgbClr val="333333"/>
                </a:solidFill>
                <a:latin typeface="Lato"/>
              </a:rPr>
              <a:t>It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is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possible</a:t>
            </a:r>
            <a:r>
              <a:rPr lang="sk-SK" dirty="0">
                <a:solidFill>
                  <a:srgbClr val="333333"/>
                </a:solidFill>
                <a:latin typeface="Lato"/>
              </a:rPr>
              <a:t>,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however</a:t>
            </a:r>
            <a:r>
              <a:rPr lang="sk-SK" dirty="0">
                <a:solidFill>
                  <a:srgbClr val="333333"/>
                </a:solidFill>
                <a:latin typeface="Lato"/>
              </a:rPr>
              <a:t>,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for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stream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implementations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to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work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with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other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types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of JavaScript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values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(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with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the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exception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of 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null</a:t>
            </a:r>
            <a:r>
              <a:rPr lang="sk-SK" dirty="0">
                <a:solidFill>
                  <a:srgbClr val="333333"/>
                </a:solidFill>
                <a:latin typeface="Lato"/>
              </a:rPr>
              <a:t>,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which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serves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a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special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purpose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within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streams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).</a:t>
            </a:r>
          </a:p>
          <a:p>
            <a:endParaRPr lang="sk-SK" dirty="0">
              <a:solidFill>
                <a:srgbClr val="333333"/>
              </a:solidFill>
              <a:latin typeface="Lato"/>
            </a:endParaRPr>
          </a:p>
          <a:p>
            <a:r>
              <a:rPr lang="sk-SK" dirty="0" err="1">
                <a:solidFill>
                  <a:srgbClr val="333333"/>
                </a:solidFill>
                <a:latin typeface="Lato"/>
              </a:rPr>
              <a:t>Such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streams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are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considered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to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operate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in </a:t>
            </a:r>
            <a:r>
              <a:rPr lang="sk-SK" b="1" dirty="0">
                <a:solidFill>
                  <a:srgbClr val="333333"/>
                </a:solidFill>
                <a:latin typeface="Lato"/>
              </a:rPr>
              <a:t>"</a:t>
            </a:r>
            <a:r>
              <a:rPr lang="sk-SK" b="1" dirty="0" err="1">
                <a:solidFill>
                  <a:srgbClr val="333333"/>
                </a:solidFill>
                <a:latin typeface="Lato"/>
              </a:rPr>
              <a:t>object</a:t>
            </a:r>
            <a:r>
              <a:rPr lang="sk-SK" b="1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b="1" dirty="0" err="1">
                <a:solidFill>
                  <a:srgbClr val="333333"/>
                </a:solidFill>
                <a:latin typeface="Lato"/>
              </a:rPr>
              <a:t>mode</a:t>
            </a:r>
            <a:r>
              <a:rPr lang="sk-SK" b="1" dirty="0">
                <a:solidFill>
                  <a:srgbClr val="333333"/>
                </a:solidFill>
                <a:latin typeface="Lato"/>
              </a:rPr>
              <a:t>".</a:t>
            </a:r>
          </a:p>
          <a:p>
            <a:r>
              <a:rPr lang="sk-SK" dirty="0">
                <a:solidFill>
                  <a:srgbClr val="333333"/>
                </a:solidFill>
                <a:latin typeface="Lato"/>
              </a:rPr>
              <a:t>Stream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instances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are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switched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into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object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mode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using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the</a:t>
            </a:r>
            <a:r>
              <a:rPr lang="sk-SK" dirty="0">
                <a:solidFill>
                  <a:srgbClr val="333333"/>
                </a:solidFill>
                <a:latin typeface="Lato"/>
              </a:rPr>
              <a:t> 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objectMode</a:t>
            </a:r>
            <a:r>
              <a:rPr lang="sk-SK" dirty="0">
                <a:solidFill>
                  <a:srgbClr val="333333"/>
                </a:solidFill>
                <a:latin typeface="Lato"/>
              </a:rPr>
              <a:t> 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option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when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the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stream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is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created</a:t>
            </a:r>
            <a:r>
              <a:rPr lang="sk-SK" dirty="0">
                <a:solidFill>
                  <a:srgbClr val="333333"/>
                </a:solidFill>
                <a:latin typeface="Lato"/>
              </a:rPr>
              <a:t>.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Attempting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to switch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an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existing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stream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into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object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mode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is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not</a:t>
            </a:r>
            <a:r>
              <a:rPr lang="sk-SK" dirty="0">
                <a:solidFill>
                  <a:srgbClr val="333333"/>
                </a:solidFill>
                <a:latin typeface="Lato"/>
              </a:rPr>
              <a:t> </a:t>
            </a:r>
            <a:r>
              <a:rPr lang="sk-SK" dirty="0" err="1">
                <a:solidFill>
                  <a:srgbClr val="333333"/>
                </a:solidFill>
                <a:latin typeface="Lato"/>
              </a:rPr>
              <a:t>safe</a:t>
            </a:r>
            <a:r>
              <a:rPr lang="sk-SK" dirty="0">
                <a:solidFill>
                  <a:srgbClr val="333333"/>
                </a:solidFill>
                <a:latin typeface="Lato"/>
              </a:rPr>
              <a:t>.</a:t>
            </a:r>
            <a:endParaRPr lang="sk-SK" b="0" i="0" u="none" strike="noStrike" dirty="0">
              <a:solidFill>
                <a:srgbClr val="333333"/>
              </a:solidFill>
              <a:effectLst/>
              <a:latin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50535746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407FC-B579-1740-8AAF-90985E9A1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BF25F-898F-A348-BBB3-EDB9DE4FA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Usage: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convert string streams to objects streams for easier manipulations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build whole applications based on business objects with input output streams and connect them using pipelines of object stream transforms</a:t>
            </a:r>
          </a:p>
          <a:p>
            <a:pPr lvl="1"/>
            <a:r>
              <a:rPr lang="en-US" dirty="0"/>
              <a:t>Those types of applications dealing with </a:t>
            </a:r>
            <a:r>
              <a:rPr lang="en-US" b="1" dirty="0"/>
              <a:t>streams of data:</a:t>
            </a:r>
            <a:r>
              <a:rPr lang="en-US" dirty="0"/>
              <a:t> sensors connected over TCP/HTTP protocol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Basic idea for other paradigms (data-flows, RP)</a:t>
            </a:r>
          </a:p>
        </p:txBody>
      </p:sp>
    </p:spTree>
    <p:extLst>
      <p:ext uri="{BB962C8B-B14F-4D97-AF65-F5344CB8AC3E}">
        <p14:creationId xmlns:p14="http://schemas.microsoft.com/office/powerpoint/2010/main" val="183547862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0BA26-8DF0-2745-A9E9-D7ACFCFC2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3880884" cy="1143000"/>
          </a:xfrm>
        </p:spPr>
        <p:txBody>
          <a:bodyPr/>
          <a:lstStyle/>
          <a:p>
            <a:r>
              <a:rPr lang="en-US" dirty="0"/>
              <a:t>Sample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9A197F-23F6-3045-84F4-B4F3BB04B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6206" y="290289"/>
            <a:ext cx="4502098" cy="617430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DE90D1B-5AE7-354A-8F64-26569BFF9D2D}"/>
              </a:ext>
            </a:extLst>
          </p:cNvPr>
          <p:cNvSpPr/>
          <p:nvPr/>
        </p:nvSpPr>
        <p:spPr>
          <a:xfrm>
            <a:off x="489097" y="2073349"/>
            <a:ext cx="3633625" cy="35760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priceStream</a:t>
            </a:r>
            <a:endParaRPr lang="sk-SK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AB6597A-F283-4E4E-9F56-268FADD25947}"/>
              </a:ext>
            </a:extLst>
          </p:cNvPr>
          <p:cNvSpPr/>
          <p:nvPr/>
        </p:nvSpPr>
        <p:spPr>
          <a:xfrm>
            <a:off x="489097" y="1509824"/>
            <a:ext cx="3633625" cy="35760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StockExchange</a:t>
            </a:r>
            <a:endParaRPr lang="sk-SK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F33FC1-6B5E-1D4D-B1E9-3D7E5B3931CB}"/>
              </a:ext>
            </a:extLst>
          </p:cNvPr>
          <p:cNvCxnSpPr>
            <a:cxnSpLocks/>
            <a:stCxn id="9" idx="2"/>
            <a:endCxn id="8" idx="0"/>
          </p:cNvCxnSpPr>
          <p:nvPr/>
        </p:nvCxnSpPr>
        <p:spPr>
          <a:xfrm>
            <a:off x="2305910" y="1867426"/>
            <a:ext cx="0" cy="2059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D3A54AF-EDC4-ED4A-8496-55FC344BB07A}"/>
              </a:ext>
            </a:extLst>
          </p:cNvPr>
          <p:cNvSpPr/>
          <p:nvPr/>
        </p:nvSpPr>
        <p:spPr>
          <a:xfrm>
            <a:off x="468149" y="5304012"/>
            <a:ext cx="1665397" cy="35760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TradingAgent</a:t>
            </a:r>
            <a:endParaRPr lang="sk-SK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08E851-69EC-C44C-B65D-6E6861793C06}"/>
              </a:ext>
            </a:extLst>
          </p:cNvPr>
          <p:cNvSpPr/>
          <p:nvPr/>
        </p:nvSpPr>
        <p:spPr>
          <a:xfrm>
            <a:off x="620681" y="3136605"/>
            <a:ext cx="1360333" cy="194679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priceStream</a:t>
            </a:r>
            <a:endParaRPr lang="sk-SK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4EDF832-F1A3-1D46-878A-DDAAEEFC0448}"/>
              </a:ext>
            </a:extLst>
          </p:cNvPr>
          <p:cNvSpPr/>
          <p:nvPr/>
        </p:nvSpPr>
        <p:spPr>
          <a:xfrm>
            <a:off x="845564" y="3511637"/>
            <a:ext cx="1552078" cy="35760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transform</a:t>
            </a:r>
            <a:endParaRPr lang="sk-SK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71FF84F-41AD-F64F-9223-912F4B652E4B}"/>
              </a:ext>
            </a:extLst>
          </p:cNvPr>
          <p:cNvSpPr/>
          <p:nvPr/>
        </p:nvSpPr>
        <p:spPr>
          <a:xfrm>
            <a:off x="872421" y="4109810"/>
            <a:ext cx="1552078" cy="35760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filter</a:t>
            </a:r>
            <a:endParaRPr lang="sk-SK" dirty="0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5381AFDB-7869-F243-A007-8251DA8B9BC4}"/>
              </a:ext>
            </a:extLst>
          </p:cNvPr>
          <p:cNvSpPr/>
          <p:nvPr/>
        </p:nvSpPr>
        <p:spPr>
          <a:xfrm rot="5400000">
            <a:off x="937069" y="2603421"/>
            <a:ext cx="705655" cy="360715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211EA88-FFDC-864B-979F-537C55A6193F}"/>
              </a:ext>
            </a:extLst>
          </p:cNvPr>
          <p:cNvSpPr/>
          <p:nvPr/>
        </p:nvSpPr>
        <p:spPr>
          <a:xfrm rot="5400000">
            <a:off x="2085467" y="3806039"/>
            <a:ext cx="240858" cy="360715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1F2857E-9FE0-884D-8E11-FE4139C443DC}"/>
              </a:ext>
            </a:extLst>
          </p:cNvPr>
          <p:cNvCxnSpPr>
            <a:cxnSpLocks/>
          </p:cNvCxnSpPr>
          <p:nvPr/>
        </p:nvCxnSpPr>
        <p:spPr>
          <a:xfrm flipH="1">
            <a:off x="1321795" y="4466523"/>
            <a:ext cx="1" cy="2059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25B72E3-8CD3-5B44-9872-88868C45696E}"/>
              </a:ext>
            </a:extLst>
          </p:cNvPr>
          <p:cNvSpPr/>
          <p:nvPr/>
        </p:nvSpPr>
        <p:spPr>
          <a:xfrm>
            <a:off x="872421" y="4672446"/>
            <a:ext cx="828788" cy="3576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buy</a:t>
            </a:r>
            <a:endParaRPr lang="sk-SK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3BD3FF3-7D01-E142-A60D-F2FD31919DDA}"/>
              </a:ext>
            </a:extLst>
          </p:cNvPr>
          <p:cNvCxnSpPr>
            <a:cxnSpLocks/>
            <a:stCxn id="14" idx="0"/>
            <a:endCxn id="15" idx="2"/>
          </p:cNvCxnSpPr>
          <p:nvPr/>
        </p:nvCxnSpPr>
        <p:spPr>
          <a:xfrm flipV="1">
            <a:off x="1300848" y="5083403"/>
            <a:ext cx="0" cy="220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E78CFAD9-D44E-9443-B934-6F1BA5FB15B5}"/>
              </a:ext>
            </a:extLst>
          </p:cNvPr>
          <p:cNvSpPr/>
          <p:nvPr/>
        </p:nvSpPr>
        <p:spPr>
          <a:xfrm>
            <a:off x="2457326" y="5304012"/>
            <a:ext cx="1665397" cy="35760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TradingAgent</a:t>
            </a:r>
            <a:endParaRPr lang="sk-SK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BD14AF-7AF3-C749-A9C9-27F97956E4C3}"/>
              </a:ext>
            </a:extLst>
          </p:cNvPr>
          <p:cNvSpPr/>
          <p:nvPr/>
        </p:nvSpPr>
        <p:spPr>
          <a:xfrm>
            <a:off x="2609858" y="3136605"/>
            <a:ext cx="1360333" cy="194679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priceStream</a:t>
            </a:r>
            <a:endParaRPr lang="sk-SK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F626BD0-B38C-F341-BF94-B5CF5B9661A8}"/>
              </a:ext>
            </a:extLst>
          </p:cNvPr>
          <p:cNvSpPr/>
          <p:nvPr/>
        </p:nvSpPr>
        <p:spPr>
          <a:xfrm>
            <a:off x="2834741" y="3511637"/>
            <a:ext cx="1552078" cy="35760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transform</a:t>
            </a:r>
            <a:endParaRPr lang="sk-SK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F268849-5430-2444-9888-B6F60CAFB989}"/>
              </a:ext>
            </a:extLst>
          </p:cNvPr>
          <p:cNvSpPr/>
          <p:nvPr/>
        </p:nvSpPr>
        <p:spPr>
          <a:xfrm>
            <a:off x="2861598" y="4109810"/>
            <a:ext cx="1552078" cy="35760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filter</a:t>
            </a:r>
            <a:endParaRPr lang="sk-SK" dirty="0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7F9A2475-A371-E342-8A6B-B76B67AA28F9}"/>
              </a:ext>
            </a:extLst>
          </p:cNvPr>
          <p:cNvSpPr/>
          <p:nvPr/>
        </p:nvSpPr>
        <p:spPr>
          <a:xfrm rot="5400000">
            <a:off x="4074644" y="3806039"/>
            <a:ext cx="240858" cy="360715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8BE5424-F8B1-2540-B7E3-9D78DB4816E8}"/>
              </a:ext>
            </a:extLst>
          </p:cNvPr>
          <p:cNvCxnSpPr>
            <a:cxnSpLocks/>
          </p:cNvCxnSpPr>
          <p:nvPr/>
        </p:nvCxnSpPr>
        <p:spPr>
          <a:xfrm flipH="1">
            <a:off x="3310972" y="4466523"/>
            <a:ext cx="1" cy="2059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091E14E9-041D-A147-B8A2-7B3992B76D1F}"/>
              </a:ext>
            </a:extLst>
          </p:cNvPr>
          <p:cNvSpPr/>
          <p:nvPr/>
        </p:nvSpPr>
        <p:spPr>
          <a:xfrm>
            <a:off x="2861598" y="4672446"/>
            <a:ext cx="828788" cy="3576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buy</a:t>
            </a:r>
            <a:endParaRPr lang="sk-SK" dirty="0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C5F8561-3C77-CB4C-9A1D-C612DD4316B3}"/>
              </a:ext>
            </a:extLst>
          </p:cNvPr>
          <p:cNvCxnSpPr>
            <a:cxnSpLocks/>
            <a:stCxn id="47" idx="0"/>
            <a:endCxn id="48" idx="2"/>
          </p:cNvCxnSpPr>
          <p:nvPr/>
        </p:nvCxnSpPr>
        <p:spPr>
          <a:xfrm flipV="1">
            <a:off x="3290025" y="5083403"/>
            <a:ext cx="0" cy="220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ight Arrow 57">
            <a:extLst>
              <a:ext uri="{FF2B5EF4-FFF2-40B4-BE49-F238E27FC236}">
                <a16:creationId xmlns:a16="http://schemas.microsoft.com/office/drawing/2014/main" id="{FB930679-044B-CF45-B76F-F634A6F99D08}"/>
              </a:ext>
            </a:extLst>
          </p:cNvPr>
          <p:cNvSpPr/>
          <p:nvPr/>
        </p:nvSpPr>
        <p:spPr>
          <a:xfrm rot="5400000">
            <a:off x="2903835" y="2598645"/>
            <a:ext cx="705655" cy="360715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AE532B-800A-7146-841D-46F3C91FB267}"/>
              </a:ext>
            </a:extLst>
          </p:cNvPr>
          <p:cNvSpPr/>
          <p:nvPr/>
        </p:nvSpPr>
        <p:spPr>
          <a:xfrm>
            <a:off x="4438171" y="648866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dirty="0"/>
              <a:t>./</a:t>
            </a:r>
            <a:r>
              <a:rPr lang="sk-SK" dirty="0" err="1"/>
              <a:t>samples</a:t>
            </a:r>
            <a:r>
              <a:rPr lang="sk-SK" dirty="0"/>
              <a:t>/09-object-streams/</a:t>
            </a:r>
            <a:r>
              <a:rPr lang="sk-SK" dirty="0" err="1"/>
              <a:t>stockExchange.js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76947879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314B4-E031-FF45-B541-4383D3037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Sample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E745E-96E6-FD46-9315-49FE9CD58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9793" y="1600200"/>
            <a:ext cx="3457005" cy="45259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352C51-2BE6-E94E-A653-4E3D20FAFDB8}"/>
              </a:ext>
            </a:extLst>
          </p:cNvPr>
          <p:cNvSpPr/>
          <p:nvPr/>
        </p:nvSpPr>
        <p:spPr>
          <a:xfrm>
            <a:off x="457200" y="1687461"/>
            <a:ext cx="1318438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sensor</a:t>
            </a:r>
            <a:r>
              <a:rPr lang="sk-SK" dirty="0"/>
              <a:t>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B2EF7A-340A-3445-892D-121CB77E8FFF}"/>
              </a:ext>
            </a:extLst>
          </p:cNvPr>
          <p:cNvSpPr txBox="1"/>
          <p:nvPr/>
        </p:nvSpPr>
        <p:spPr>
          <a:xfrm>
            <a:off x="610996" y="2254197"/>
            <a:ext cx="4571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pipe</a:t>
            </a:r>
            <a:endParaRPr lang="sk-SK" sz="1200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8B9B344A-3329-0749-9515-4BD4903088D7}"/>
              </a:ext>
            </a:extLst>
          </p:cNvPr>
          <p:cNvSpPr/>
          <p:nvPr/>
        </p:nvSpPr>
        <p:spPr>
          <a:xfrm rot="5400000">
            <a:off x="641366" y="2573382"/>
            <a:ext cx="1042181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031D41-BAD8-7942-8B71-8022E262688A}"/>
              </a:ext>
            </a:extLst>
          </p:cNvPr>
          <p:cNvSpPr/>
          <p:nvPr/>
        </p:nvSpPr>
        <p:spPr>
          <a:xfrm>
            <a:off x="1986084" y="1682393"/>
            <a:ext cx="1318438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sensor</a:t>
            </a:r>
            <a:r>
              <a:rPr lang="sk-SK" dirty="0"/>
              <a:t> 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B31940-7954-B545-B6A8-C7CD09F74479}"/>
              </a:ext>
            </a:extLst>
          </p:cNvPr>
          <p:cNvSpPr/>
          <p:nvPr/>
        </p:nvSpPr>
        <p:spPr>
          <a:xfrm>
            <a:off x="3508743" y="1682393"/>
            <a:ext cx="1318438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sensor</a:t>
            </a:r>
            <a:r>
              <a:rPr lang="sk-SK" dirty="0"/>
              <a:t> 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115CDC-64A7-3442-A58B-6403934383D9}"/>
              </a:ext>
            </a:extLst>
          </p:cNvPr>
          <p:cNvSpPr/>
          <p:nvPr/>
        </p:nvSpPr>
        <p:spPr>
          <a:xfrm>
            <a:off x="610995" y="3389780"/>
            <a:ext cx="4216185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ControlUnit.agregatorStream</a:t>
            </a:r>
            <a:endParaRPr lang="sk-SK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2F5B80-857C-5147-9837-05613C54652D}"/>
              </a:ext>
            </a:extLst>
          </p:cNvPr>
          <p:cNvSpPr/>
          <p:nvPr/>
        </p:nvSpPr>
        <p:spPr>
          <a:xfrm>
            <a:off x="610995" y="3969203"/>
            <a:ext cx="1643107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transform</a:t>
            </a:r>
            <a:endParaRPr lang="sk-SK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F4B7BA20-322E-EB48-9C2D-A7662CDA540B}"/>
              </a:ext>
            </a:extLst>
          </p:cNvPr>
          <p:cNvSpPr/>
          <p:nvPr/>
        </p:nvSpPr>
        <p:spPr>
          <a:xfrm rot="5400000">
            <a:off x="2108907" y="2527937"/>
            <a:ext cx="1042181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645E0F2-A429-7543-8A37-5E29DFCB1CA0}"/>
              </a:ext>
            </a:extLst>
          </p:cNvPr>
          <p:cNvSpPr/>
          <p:nvPr/>
        </p:nvSpPr>
        <p:spPr>
          <a:xfrm rot="5400000">
            <a:off x="3598624" y="2527936"/>
            <a:ext cx="1042181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81D299-07DB-7F4C-95CE-E50948DB3545}"/>
              </a:ext>
            </a:extLst>
          </p:cNvPr>
          <p:cNvSpPr/>
          <p:nvPr/>
        </p:nvSpPr>
        <p:spPr>
          <a:xfrm>
            <a:off x="610995" y="4550955"/>
            <a:ext cx="1643107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 err="1"/>
              <a:t>transform</a:t>
            </a:r>
            <a:endParaRPr lang="sk-SK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D04DCF-5491-754C-B95E-EF7A455D3874}"/>
              </a:ext>
            </a:extLst>
          </p:cNvPr>
          <p:cNvSpPr/>
          <p:nvPr/>
        </p:nvSpPr>
        <p:spPr>
          <a:xfrm>
            <a:off x="610995" y="5232581"/>
            <a:ext cx="1037052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filter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E76DB4B4-D438-3543-BA4C-F629E898DC0C}"/>
              </a:ext>
            </a:extLst>
          </p:cNvPr>
          <p:cNvSpPr/>
          <p:nvPr/>
        </p:nvSpPr>
        <p:spPr>
          <a:xfrm rot="5400000">
            <a:off x="1044024" y="3677935"/>
            <a:ext cx="221821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673AE7C5-1EDF-1C4B-9465-6A28648A4475}"/>
              </a:ext>
            </a:extLst>
          </p:cNvPr>
          <p:cNvSpPr/>
          <p:nvPr/>
        </p:nvSpPr>
        <p:spPr>
          <a:xfrm rot="5400000">
            <a:off x="1047136" y="4253921"/>
            <a:ext cx="221821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3F627E48-4EC7-454B-A7EC-96AB7F00E17F}"/>
              </a:ext>
            </a:extLst>
          </p:cNvPr>
          <p:cNvSpPr/>
          <p:nvPr/>
        </p:nvSpPr>
        <p:spPr>
          <a:xfrm rot="5400000">
            <a:off x="1001607" y="4891376"/>
            <a:ext cx="321695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045E42DA-6C38-8C42-A64A-E199D7E0B929}"/>
              </a:ext>
            </a:extLst>
          </p:cNvPr>
          <p:cNvSpPr/>
          <p:nvPr/>
        </p:nvSpPr>
        <p:spPr>
          <a:xfrm rot="5400000">
            <a:off x="3485492" y="3677482"/>
            <a:ext cx="221821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99513B-1BBE-614B-8BF9-1620485A48FD}"/>
              </a:ext>
            </a:extLst>
          </p:cNvPr>
          <p:cNvSpPr/>
          <p:nvPr/>
        </p:nvSpPr>
        <p:spPr>
          <a:xfrm>
            <a:off x="2841996" y="3969203"/>
            <a:ext cx="1643107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filter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258750D5-240E-E84B-86DF-7F01025C8852}"/>
              </a:ext>
            </a:extLst>
          </p:cNvPr>
          <p:cNvSpPr/>
          <p:nvPr/>
        </p:nvSpPr>
        <p:spPr>
          <a:xfrm rot="5400000">
            <a:off x="1912897" y="4890475"/>
            <a:ext cx="321695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C860BE5-6FFF-D845-BA68-447756EB849A}"/>
              </a:ext>
            </a:extLst>
          </p:cNvPr>
          <p:cNvSpPr/>
          <p:nvPr/>
        </p:nvSpPr>
        <p:spPr>
          <a:xfrm>
            <a:off x="1826210" y="5232581"/>
            <a:ext cx="1037052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filter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60637F2-3621-B141-BE86-65983E7B27B2}"/>
              </a:ext>
            </a:extLst>
          </p:cNvPr>
          <p:cNvSpPr/>
          <p:nvPr/>
        </p:nvSpPr>
        <p:spPr>
          <a:xfrm>
            <a:off x="610995" y="5947362"/>
            <a:ext cx="1037052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device1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C464AAFD-756E-EE49-965A-1D2AF27556C5}"/>
              </a:ext>
            </a:extLst>
          </p:cNvPr>
          <p:cNvSpPr/>
          <p:nvPr/>
        </p:nvSpPr>
        <p:spPr>
          <a:xfrm rot="5400000">
            <a:off x="968673" y="5588415"/>
            <a:ext cx="321695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C8DE7A6D-1487-E443-9E74-58FACB2836F6}"/>
              </a:ext>
            </a:extLst>
          </p:cNvPr>
          <p:cNvSpPr/>
          <p:nvPr/>
        </p:nvSpPr>
        <p:spPr>
          <a:xfrm rot="5400000">
            <a:off x="1896319" y="5589579"/>
            <a:ext cx="354850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734F69-F5E1-364B-AF41-7BEC27DF3463}"/>
              </a:ext>
            </a:extLst>
          </p:cNvPr>
          <p:cNvSpPr/>
          <p:nvPr/>
        </p:nvSpPr>
        <p:spPr>
          <a:xfrm>
            <a:off x="1826210" y="5947362"/>
            <a:ext cx="1037052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device1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28E5AF7-E174-AE44-AE8C-D93FAB995AA4}"/>
              </a:ext>
            </a:extLst>
          </p:cNvPr>
          <p:cNvSpPr/>
          <p:nvPr/>
        </p:nvSpPr>
        <p:spPr>
          <a:xfrm>
            <a:off x="3304137" y="5959804"/>
            <a:ext cx="1037052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admin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BF3B97C5-717A-2C48-B8A1-D33EC6591D49}"/>
              </a:ext>
            </a:extLst>
          </p:cNvPr>
          <p:cNvSpPr/>
          <p:nvPr/>
        </p:nvSpPr>
        <p:spPr>
          <a:xfrm rot="5400000">
            <a:off x="2955048" y="4955007"/>
            <a:ext cx="1623994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5273799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7186F-120B-8646-B148-DA78D7A00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Simplifying implementation of </a:t>
            </a:r>
            <a:br>
              <a:rPr lang="en-US" dirty="0"/>
            </a:br>
            <a:r>
              <a:rPr lang="en-US" dirty="0"/>
              <a:t>object transform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63D36-C8F1-6E41-A635-4755418CD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600200"/>
            <a:ext cx="8133908" cy="11258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Known from FP:</a:t>
            </a:r>
          </a:p>
          <a:p>
            <a:r>
              <a:rPr lang="en-US" dirty="0"/>
              <a:t>filter, map,...</a:t>
            </a:r>
          </a:p>
          <a:p>
            <a:pPr marL="0" indent="0">
              <a:buNone/>
            </a:pPr>
            <a:r>
              <a:rPr lang="en-US" dirty="0"/>
              <a:t>How about simplifying Object stream Transforms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80C190-2D5D-904D-A0F5-C68F5708B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046" y="2609141"/>
            <a:ext cx="7434586" cy="383418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8A748F-DF1C-9946-9167-174850BBCE0D}"/>
              </a:ext>
            </a:extLst>
          </p:cNvPr>
          <p:cNvSpPr/>
          <p:nvPr/>
        </p:nvSpPr>
        <p:spPr>
          <a:xfrm>
            <a:off x="861237" y="2934586"/>
            <a:ext cx="2402958" cy="308344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91BD85-61C3-7848-99B3-3B44CFCB50AE}"/>
              </a:ext>
            </a:extLst>
          </p:cNvPr>
          <p:cNvSpPr/>
          <p:nvPr/>
        </p:nvSpPr>
        <p:spPr>
          <a:xfrm>
            <a:off x="3476849" y="2676171"/>
            <a:ext cx="2402958" cy="308344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6D257C-015D-7F43-9A0B-6BCA8A510D50}"/>
              </a:ext>
            </a:extLst>
          </p:cNvPr>
          <p:cNvSpPr/>
          <p:nvPr/>
        </p:nvSpPr>
        <p:spPr>
          <a:xfrm>
            <a:off x="1061813" y="3735040"/>
            <a:ext cx="777620" cy="308344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08D363-99B1-2F45-9D64-AB868ADAB483}"/>
              </a:ext>
            </a:extLst>
          </p:cNvPr>
          <p:cNvSpPr/>
          <p:nvPr/>
        </p:nvSpPr>
        <p:spPr>
          <a:xfrm>
            <a:off x="815557" y="4780841"/>
            <a:ext cx="2204089" cy="308344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DF4FF6-FF57-6041-A956-999601A8E986}"/>
              </a:ext>
            </a:extLst>
          </p:cNvPr>
          <p:cNvSpPr/>
          <p:nvPr/>
        </p:nvSpPr>
        <p:spPr>
          <a:xfrm>
            <a:off x="4125827" y="5326914"/>
            <a:ext cx="2204089" cy="308344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351DFF-4489-5345-81E9-0E377041D962}"/>
              </a:ext>
            </a:extLst>
          </p:cNvPr>
          <p:cNvSpPr/>
          <p:nvPr/>
        </p:nvSpPr>
        <p:spPr>
          <a:xfrm>
            <a:off x="960671" y="5612085"/>
            <a:ext cx="974455" cy="308344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4962A3-F5FF-6B46-8280-B53C565C4565}"/>
              </a:ext>
            </a:extLst>
          </p:cNvPr>
          <p:cNvSpPr/>
          <p:nvPr/>
        </p:nvSpPr>
        <p:spPr>
          <a:xfrm>
            <a:off x="815557" y="5103628"/>
            <a:ext cx="1236527" cy="223286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290795-2BAE-644A-8E88-62871FE68EA2}"/>
              </a:ext>
            </a:extLst>
          </p:cNvPr>
          <p:cNvSpPr/>
          <p:nvPr/>
        </p:nvSpPr>
        <p:spPr>
          <a:xfrm>
            <a:off x="858087" y="3235844"/>
            <a:ext cx="1193997" cy="236536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5CC5D7-4485-7645-BAE5-27664BEF3756}"/>
              </a:ext>
            </a:extLst>
          </p:cNvPr>
          <p:cNvSpPr/>
          <p:nvPr/>
        </p:nvSpPr>
        <p:spPr>
          <a:xfrm>
            <a:off x="1061813" y="3472379"/>
            <a:ext cx="6731852" cy="262661"/>
          </a:xfrm>
          <a:prstGeom prst="rect">
            <a:avLst/>
          </a:prstGeom>
          <a:solidFill>
            <a:schemeClr val="accent3">
              <a:alpha val="23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5C97D5-2EC4-1840-AE85-C3414D9C8907}"/>
              </a:ext>
            </a:extLst>
          </p:cNvPr>
          <p:cNvSpPr/>
          <p:nvPr/>
        </p:nvSpPr>
        <p:spPr>
          <a:xfrm>
            <a:off x="1061813" y="5336958"/>
            <a:ext cx="2989192" cy="262661"/>
          </a:xfrm>
          <a:prstGeom prst="rect">
            <a:avLst/>
          </a:prstGeom>
          <a:solidFill>
            <a:schemeClr val="accent3">
              <a:alpha val="23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43DC84-BF15-E040-915B-6D9B32D42C37}"/>
              </a:ext>
            </a:extLst>
          </p:cNvPr>
          <p:cNvSpPr/>
          <p:nvPr/>
        </p:nvSpPr>
        <p:spPr>
          <a:xfrm>
            <a:off x="3067493" y="4526460"/>
            <a:ext cx="2402958" cy="308344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F5AB87-19EA-CD4B-B455-FFF8865799E3}"/>
              </a:ext>
            </a:extLst>
          </p:cNvPr>
          <p:cNvSpPr/>
          <p:nvPr/>
        </p:nvSpPr>
        <p:spPr>
          <a:xfrm>
            <a:off x="505046" y="6467151"/>
            <a:ext cx="74345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dirty="0"/>
              <a:t>./</a:t>
            </a:r>
            <a:r>
              <a:rPr lang="sk-SK" dirty="0" err="1"/>
              <a:t>samples</a:t>
            </a:r>
            <a:r>
              <a:rPr lang="sk-SK" dirty="0"/>
              <a:t>/09-object-streams/04-simplify.js</a:t>
            </a:r>
          </a:p>
        </p:txBody>
      </p:sp>
    </p:spTree>
    <p:extLst>
      <p:ext uri="{BB962C8B-B14F-4D97-AF65-F5344CB8AC3E}">
        <p14:creationId xmlns:p14="http://schemas.microsoft.com/office/powerpoint/2010/main" val="278939729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152BC-5B46-2E4D-B829-99DAFE524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3698492" cy="1143000"/>
          </a:xfrm>
        </p:spPr>
        <p:txBody>
          <a:bodyPr>
            <a:noAutofit/>
          </a:bodyPr>
          <a:lstStyle/>
          <a:p>
            <a:r>
              <a:rPr lang="en-US" sz="2400" dirty="0"/>
              <a:t>Simplifying implementation of </a:t>
            </a:r>
            <a:br>
              <a:rPr lang="en-US" sz="2400" dirty="0"/>
            </a:br>
            <a:r>
              <a:rPr lang="en-US" sz="2400" dirty="0"/>
              <a:t>object transform streams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FFD3C8C0-61D8-6A45-A4C1-D3B40CD0C7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30009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even simplified constructor is still a lot of boilerplate code</a:t>
            </a:r>
          </a:p>
          <a:p>
            <a:r>
              <a:rPr lang="en-US" dirty="0"/>
              <a:t>synchronous version of transform is easy</a:t>
            </a:r>
          </a:p>
          <a:p>
            <a:r>
              <a:rPr lang="en-US" dirty="0"/>
              <a:t>what about </a:t>
            </a:r>
            <a:r>
              <a:rPr lang="en-US" dirty="0" err="1"/>
              <a:t>async</a:t>
            </a:r>
            <a:r>
              <a:rPr lang="en-US" dirty="0"/>
              <a:t> version, what if transform needs to call service or do other </a:t>
            </a:r>
            <a:r>
              <a:rPr lang="en-US" dirty="0" err="1"/>
              <a:t>async</a:t>
            </a:r>
            <a:r>
              <a:rPr lang="en-US" dirty="0"/>
              <a:t> task ? (see writable contract # 3)</a:t>
            </a:r>
          </a:p>
          <a:p>
            <a:r>
              <a:rPr lang="en-US" dirty="0"/>
              <a:t>many 3</a:t>
            </a:r>
            <a:r>
              <a:rPr lang="en-US" baseline="30000" dirty="0"/>
              <a:t>rd</a:t>
            </a:r>
            <a:r>
              <a:rPr lang="en-US" dirty="0"/>
              <a:t> party libs already implement this simplification</a:t>
            </a:r>
          </a:p>
          <a:p>
            <a:pPr lvl="1"/>
            <a:r>
              <a:rPr lang="en-US" dirty="0"/>
              <a:t>…. </a:t>
            </a:r>
            <a:r>
              <a:rPr lang="en-US" dirty="0" err="1"/>
              <a:t>RxJs</a:t>
            </a:r>
            <a:r>
              <a:rPr lang="en-US" dirty="0"/>
              <a:t> and other </a:t>
            </a:r>
            <a:r>
              <a:rPr lang="en-US" i="1" dirty="0"/>
              <a:t>reactive</a:t>
            </a:r>
            <a:r>
              <a:rPr lang="en-US" dirty="0"/>
              <a:t> libraries</a:t>
            </a:r>
          </a:p>
          <a:p>
            <a:endParaRPr lang="en-US" dirty="0"/>
          </a:p>
        </p:txBody>
      </p:sp>
      <p:sp>
        <p:nvSpPr>
          <p:cNvPr id="35" name="Content Placeholder 34">
            <a:extLst>
              <a:ext uri="{FF2B5EF4-FFF2-40B4-BE49-F238E27FC236}">
                <a16:creationId xmlns:a16="http://schemas.microsoft.com/office/drawing/2014/main" id="{67B432D3-78FE-2440-ABAC-16ACADA07D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CE977DC-90D7-3B47-9288-950894D36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692" y="0"/>
            <a:ext cx="4988308" cy="68580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2A62F6B1-7804-0E4C-9DAC-F654F8EC214D}"/>
              </a:ext>
            </a:extLst>
          </p:cNvPr>
          <p:cNvSpPr/>
          <p:nvPr/>
        </p:nvSpPr>
        <p:spPr>
          <a:xfrm>
            <a:off x="4155692" y="-16853"/>
            <a:ext cx="4988308" cy="2430444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D49AEE0-2A7E-4447-BF5F-38102F37AD0A}"/>
              </a:ext>
            </a:extLst>
          </p:cNvPr>
          <p:cNvSpPr/>
          <p:nvPr/>
        </p:nvSpPr>
        <p:spPr>
          <a:xfrm>
            <a:off x="4155692" y="2413591"/>
            <a:ext cx="4988308" cy="1295167"/>
          </a:xfrm>
          <a:prstGeom prst="rect">
            <a:avLst/>
          </a:prstGeom>
          <a:solidFill>
            <a:schemeClr val="accent3">
              <a:alpha val="13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D46D203-6814-C648-A3DB-3ADD93B98CAD}"/>
              </a:ext>
            </a:extLst>
          </p:cNvPr>
          <p:cNvSpPr/>
          <p:nvPr/>
        </p:nvSpPr>
        <p:spPr>
          <a:xfrm>
            <a:off x="4155692" y="3708758"/>
            <a:ext cx="4988308" cy="3149242"/>
          </a:xfrm>
          <a:prstGeom prst="rect">
            <a:avLst/>
          </a:prstGeom>
          <a:solidFill>
            <a:schemeClr val="accent6">
              <a:alpha val="12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8F1747-44DB-5F49-ABC0-387A2E67F083}"/>
              </a:ext>
            </a:extLst>
          </p:cNvPr>
          <p:cNvSpPr/>
          <p:nvPr/>
        </p:nvSpPr>
        <p:spPr>
          <a:xfrm>
            <a:off x="473708" y="5938083"/>
            <a:ext cx="35135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dirty="0"/>
              <a:t>./</a:t>
            </a:r>
            <a:r>
              <a:rPr lang="sk-SK" dirty="0" err="1"/>
              <a:t>samples</a:t>
            </a:r>
            <a:r>
              <a:rPr lang="sk-SK" dirty="0"/>
              <a:t>/09-object-streams/04-simplify.js</a:t>
            </a:r>
          </a:p>
        </p:txBody>
      </p:sp>
    </p:spTree>
    <p:extLst>
      <p:ext uri="{BB962C8B-B14F-4D97-AF65-F5344CB8AC3E}">
        <p14:creationId xmlns:p14="http://schemas.microsoft.com/office/powerpoint/2010/main" val="2110450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9144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03363" y="1191796"/>
            <a:ext cx="7516084" cy="2976344"/>
          </a:xfrm>
        </p:spPr>
        <p:txBody>
          <a:bodyPr anchor="ctr">
            <a:normAutofit/>
          </a:bodyPr>
          <a:lstStyle/>
          <a:p>
            <a:pPr algn="l"/>
            <a:r>
              <a:rPr lang="en-US" sz="5700">
                <a:solidFill>
                  <a:srgbClr val="FFFFFF"/>
                </a:solidFill>
              </a:rPr>
              <a:t>what are streams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03591" y="5318990"/>
            <a:ext cx="7062673" cy="723670"/>
          </a:xfrm>
        </p:spPr>
        <p:txBody>
          <a:bodyPr anchor="t">
            <a:normAutofit/>
          </a:bodyPr>
          <a:lstStyle/>
          <a:p>
            <a:pPr algn="l"/>
            <a:endParaRPr lang="en-US" sz="1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16553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Error Handling With Stream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sk-SK" dirty="0"/>
              <a:t>RECAP: pozri paradigmy a vzory</a:t>
            </a:r>
          </a:p>
          <a:p>
            <a:r>
              <a:rPr lang="sk-SK" dirty="0"/>
              <a:t>on(„</a:t>
            </a:r>
            <a:r>
              <a:rPr lang="sk-SK" dirty="0" err="1"/>
              <a:t>error</a:t>
            </a:r>
            <a:r>
              <a:rPr lang="sk-SK" dirty="0"/>
              <a:t>“) </a:t>
            </a:r>
          </a:p>
          <a:p>
            <a:r>
              <a:rPr lang="sk-SK" dirty="0"/>
              <a:t>Ak mam viacej streamov v </a:t>
            </a:r>
            <a:r>
              <a:rPr lang="sk-SK" dirty="0" err="1"/>
              <a:t>pipe</a:t>
            </a:r>
            <a:r>
              <a:rPr lang="sk-SK" dirty="0"/>
              <a:t>().</a:t>
            </a:r>
            <a:r>
              <a:rPr lang="sk-SK" dirty="0" err="1"/>
              <a:t>pipe</a:t>
            </a:r>
            <a:r>
              <a:rPr lang="sk-SK" dirty="0"/>
              <a:t>().</a:t>
            </a:r>
            <a:r>
              <a:rPr lang="sk-SK" dirty="0" err="1"/>
              <a:t>pipe</a:t>
            </a:r>
            <a:r>
              <a:rPr lang="sk-SK" dirty="0"/>
              <a:t>() a niekde nastane chyba, v akom stave ostanú ostatné streamy ?</a:t>
            </a:r>
          </a:p>
          <a:p>
            <a:pPr lvl="1"/>
            <a:r>
              <a:rPr lang="sk-SK" dirty="0"/>
              <a:t>ich fyzické </a:t>
            </a:r>
            <a:r>
              <a:rPr lang="sk-SK" dirty="0" err="1"/>
              <a:t>resource</a:t>
            </a:r>
            <a:r>
              <a:rPr lang="sk-SK" dirty="0"/>
              <a:t> (</a:t>
            </a:r>
            <a:r>
              <a:rPr lang="sk-SK" dirty="0" err="1"/>
              <a:t>FileHandle</a:t>
            </a:r>
            <a:r>
              <a:rPr lang="sk-SK" dirty="0"/>
              <a:t>)</a:t>
            </a:r>
          </a:p>
          <a:p>
            <a:pPr lvl="1"/>
            <a:r>
              <a:rPr lang="sk-SK" dirty="0"/>
              <a:t>Ich interné </a:t>
            </a:r>
            <a:r>
              <a:rPr lang="sk-SK" dirty="0" err="1"/>
              <a:t>resources</a:t>
            </a:r>
            <a:r>
              <a:rPr lang="sk-SK" dirty="0"/>
              <a:t> (</a:t>
            </a:r>
            <a:r>
              <a:rPr lang="sk-SK" dirty="0" err="1"/>
              <a:t>memory</a:t>
            </a:r>
            <a:r>
              <a:rPr lang="sk-SK" dirty="0"/>
              <a:t> štruktúry, </a:t>
            </a:r>
            <a:r>
              <a:rPr lang="sk-SK" dirty="0" err="1"/>
              <a:t>buffre</a:t>
            </a:r>
            <a:r>
              <a:rPr lang="sk-SK" dirty="0"/>
              <a:t>,...)</a:t>
            </a:r>
          </a:p>
          <a:p>
            <a:pPr lvl="1"/>
            <a:r>
              <a:rPr lang="sk-SK" dirty="0"/>
              <a:t>Ich stav (sú použiteľné ďalej)</a:t>
            </a:r>
          </a:p>
          <a:p>
            <a:r>
              <a:rPr lang="sk-SK" dirty="0"/>
              <a:t>Prečo je to dôležité:</a:t>
            </a:r>
          </a:p>
          <a:p>
            <a:pPr lvl="1"/>
            <a:r>
              <a:rPr lang="sk-SK" dirty="0" err="1"/>
              <a:t>Pipe</a:t>
            </a:r>
            <a:r>
              <a:rPr lang="sk-SK" dirty="0"/>
              <a:t> do viac streamov...čo ak jeden padne, čo bude z druhým</a:t>
            </a:r>
          </a:p>
          <a:p>
            <a:pPr lvl="1"/>
            <a:r>
              <a:rPr lang="sk-SK" dirty="0"/>
              <a:t>Bezpečnosť – </a:t>
            </a:r>
            <a:r>
              <a:rPr lang="sk-SK" i="1" dirty="0" err="1"/>
              <a:t>incorrect</a:t>
            </a:r>
            <a:r>
              <a:rPr lang="sk-SK" dirty="0"/>
              <a:t>/</a:t>
            </a:r>
            <a:r>
              <a:rPr lang="sk-SK" i="1" dirty="0" err="1"/>
              <a:t>malicious</a:t>
            </a:r>
            <a:r>
              <a:rPr lang="sk-SK" dirty="0"/>
              <a:t> stream </a:t>
            </a:r>
            <a:r>
              <a:rPr lang="sk-SK" dirty="0" err="1"/>
              <a:t>writers</a:t>
            </a:r>
            <a:r>
              <a:rPr lang="sk-SK" dirty="0"/>
              <a:t>, </a:t>
            </a:r>
            <a:r>
              <a:rPr lang="sk-SK" dirty="0" err="1"/>
              <a:t>readers</a:t>
            </a:r>
            <a:endParaRPr lang="sk-SK" dirty="0"/>
          </a:p>
          <a:p>
            <a:pPr lvl="1"/>
            <a:r>
              <a:rPr lang="sk-SK" dirty="0" err="1"/>
              <a:t>Handle</a:t>
            </a:r>
            <a:r>
              <a:rPr lang="sk-SK" dirty="0"/>
              <a:t> </a:t>
            </a:r>
            <a:r>
              <a:rPr lang="sk-SK" dirty="0" err="1"/>
              <a:t>Leaks</a:t>
            </a:r>
            <a:r>
              <a:rPr lang="sk-SK" dirty="0"/>
              <a:t> (pozri 2018-javascript/</a:t>
            </a:r>
            <a:r>
              <a:rPr lang="sk-SK" dirty="0" err="1"/>
              <a:t>prednasky</a:t>
            </a:r>
            <a:r>
              <a:rPr lang="sk-SK" dirty="0"/>
              <a:t>/11-deployment-maintenance/</a:t>
            </a:r>
            <a:r>
              <a:rPr lang="sk-SK" dirty="0" err="1"/>
              <a:t>deployment-maintenance-monitoring.pptx</a:t>
            </a:r>
            <a:r>
              <a:rPr lang="sk-SK" dirty="0"/>
              <a:t>)</a:t>
            </a:r>
          </a:p>
          <a:p>
            <a:pPr lvl="1"/>
            <a:endParaRPr lang="sk-SK" dirty="0"/>
          </a:p>
          <a:p>
            <a:pPr lvl="1"/>
            <a:endParaRPr lang="sk-SK" dirty="0"/>
          </a:p>
          <a:p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00734067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Error</a:t>
            </a:r>
            <a:r>
              <a:rPr lang="sk-SK" dirty="0"/>
              <a:t> </a:t>
            </a:r>
            <a:r>
              <a:rPr lang="sk-SK" dirty="0" err="1"/>
              <a:t>Handling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Stream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687216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Cel</a:t>
            </a:r>
            <a:r>
              <a:rPr lang="sk-SK" dirty="0"/>
              <a:t>á téma je o tom, čo sa stane ak niektorý zo streamov zlyhá</a:t>
            </a:r>
          </a:p>
          <a:p>
            <a:r>
              <a:rPr lang="sk-SK" dirty="0"/>
              <a:t>Ale pozor môžeme mať rôzne scenáre pospájania streamov</a:t>
            </a:r>
          </a:p>
          <a:p>
            <a:r>
              <a:rPr lang="sk-SK" dirty="0"/>
              <a:t>A celé ešte kombinované o </a:t>
            </a:r>
            <a:r>
              <a:rPr lang="sk-SK" dirty="0" err="1"/>
              <a:t>pipe</a:t>
            </a:r>
            <a:r>
              <a:rPr lang="sk-SK" dirty="0"/>
              <a:t> </a:t>
            </a:r>
            <a:r>
              <a:rPr lang="sk-SK" dirty="0" err="1"/>
              <a:t>vs</a:t>
            </a:r>
            <a:r>
              <a:rPr lang="sk-SK" dirty="0"/>
              <a:t>. </a:t>
            </a:r>
            <a:r>
              <a:rPr lang="sk-SK" dirty="0" err="1"/>
              <a:t>pipeline</a:t>
            </a:r>
            <a:endParaRPr lang="sk-S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665F07-0B01-7749-8D81-6823C0EEC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160" y="1303020"/>
            <a:ext cx="3721939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4464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Error</a:t>
            </a:r>
            <a:r>
              <a:rPr lang="sk-SK" dirty="0"/>
              <a:t> </a:t>
            </a:r>
            <a:r>
              <a:rPr lang="sk-SK" dirty="0" err="1"/>
              <a:t>Handling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Stream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822" y="2453489"/>
            <a:ext cx="2462700" cy="114300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300" dirty="0"/>
              <a:t>By default, </a:t>
            </a:r>
            <a:r>
              <a:rPr lang="en-US" sz="1300" b="1" dirty="0" err="1"/>
              <a:t>stream.end</a:t>
            </a:r>
            <a:r>
              <a:rPr lang="en-US" sz="1300" b="1" dirty="0"/>
              <a:t>() is called</a:t>
            </a:r>
            <a:r>
              <a:rPr lang="en-US" sz="1300" b="1" dirty="0">
                <a:solidFill>
                  <a:srgbClr val="00B050"/>
                </a:solidFill>
              </a:rPr>
              <a:t> </a:t>
            </a:r>
            <a:r>
              <a:rPr lang="en-US" sz="1300" b="1" dirty="0"/>
              <a:t>on the destination Writable</a:t>
            </a:r>
            <a:r>
              <a:rPr lang="en-US" sz="1300" dirty="0"/>
              <a:t> stream when the source Readable stream emits 'end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457200" y="1634923"/>
            <a:ext cx="1608046" cy="528781"/>
            <a:chOff x="457200" y="1601465"/>
            <a:chExt cx="1608046" cy="528781"/>
          </a:xfrm>
        </p:grpSpPr>
        <p:sp>
          <p:nvSpPr>
            <p:cNvPr id="12" name="Rectangle 11"/>
            <p:cNvSpPr/>
            <p:nvPr/>
          </p:nvSpPr>
          <p:spPr>
            <a:xfrm>
              <a:off x="457200" y="1772644"/>
              <a:ext cx="432038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r	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626164" y="1755354"/>
              <a:ext cx="439082" cy="36041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w</a:t>
              </a:r>
            </a:p>
          </p:txBody>
        </p:sp>
        <p:sp>
          <p:nvSpPr>
            <p:cNvPr id="14" name="Right Arrow 13"/>
            <p:cNvSpPr/>
            <p:nvPr/>
          </p:nvSpPr>
          <p:spPr>
            <a:xfrm>
              <a:off x="1021483" y="1755354"/>
              <a:ext cx="542776" cy="360715"/>
            </a:xfrm>
            <a:prstGeom prst="rightArrow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k-SK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18991" y="1601465"/>
              <a:ext cx="41229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pipe</a:t>
              </a:r>
              <a:endParaRPr lang="sk-SK" sz="10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413757" y="1627653"/>
            <a:ext cx="1608046" cy="682736"/>
            <a:chOff x="3063551" y="1604403"/>
            <a:chExt cx="1608046" cy="682736"/>
          </a:xfrm>
        </p:grpSpPr>
        <p:sp>
          <p:nvSpPr>
            <p:cNvPr id="18" name="Rectangle 17"/>
            <p:cNvSpPr/>
            <p:nvPr/>
          </p:nvSpPr>
          <p:spPr>
            <a:xfrm>
              <a:off x="3063551" y="1775582"/>
              <a:ext cx="432038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r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232515" y="1758292"/>
              <a:ext cx="439082" cy="36041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w</a:t>
              </a:r>
            </a:p>
          </p:txBody>
        </p:sp>
        <p:sp>
          <p:nvSpPr>
            <p:cNvPr id="20" name="Right Arrow 19"/>
            <p:cNvSpPr/>
            <p:nvPr/>
          </p:nvSpPr>
          <p:spPr>
            <a:xfrm>
              <a:off x="3627834" y="1758292"/>
              <a:ext cx="542776" cy="360715"/>
            </a:xfrm>
            <a:prstGeom prst="rightArrow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k-SK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625342" y="1604403"/>
              <a:ext cx="41229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pipe</a:t>
              </a:r>
              <a:endParaRPr lang="sk-SK" sz="1000" dirty="0"/>
            </a:p>
          </p:txBody>
        </p:sp>
        <p:sp>
          <p:nvSpPr>
            <p:cNvPr id="26" name="Multiply 25"/>
            <p:cNvSpPr/>
            <p:nvPr/>
          </p:nvSpPr>
          <p:spPr>
            <a:xfrm>
              <a:off x="3348922" y="1979229"/>
              <a:ext cx="260737" cy="307910"/>
            </a:xfrm>
            <a:prstGeom prst="mathMultiply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k-SK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655685" y="1640366"/>
            <a:ext cx="1773645" cy="657309"/>
            <a:chOff x="5321310" y="1576947"/>
            <a:chExt cx="1773645" cy="657309"/>
          </a:xfrm>
        </p:grpSpPr>
        <p:sp>
          <p:nvSpPr>
            <p:cNvPr id="22" name="Rectangle 21"/>
            <p:cNvSpPr/>
            <p:nvPr/>
          </p:nvSpPr>
          <p:spPr>
            <a:xfrm>
              <a:off x="5321310" y="1748126"/>
              <a:ext cx="432038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r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490274" y="1730836"/>
              <a:ext cx="439082" cy="36041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w</a:t>
              </a:r>
            </a:p>
          </p:txBody>
        </p:sp>
        <p:sp>
          <p:nvSpPr>
            <p:cNvPr id="24" name="Right Arrow 23"/>
            <p:cNvSpPr/>
            <p:nvPr/>
          </p:nvSpPr>
          <p:spPr>
            <a:xfrm>
              <a:off x="5885593" y="1730836"/>
              <a:ext cx="542776" cy="360715"/>
            </a:xfrm>
            <a:prstGeom prst="rightArrow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k-SK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883101" y="1576947"/>
              <a:ext cx="41229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pipe</a:t>
              </a:r>
              <a:endParaRPr lang="sk-SK" sz="1000" dirty="0"/>
            </a:p>
          </p:txBody>
        </p:sp>
        <p:sp>
          <p:nvSpPr>
            <p:cNvPr id="27" name="Multiply 26"/>
            <p:cNvSpPr/>
            <p:nvPr/>
          </p:nvSpPr>
          <p:spPr>
            <a:xfrm>
              <a:off x="6834218" y="1926346"/>
              <a:ext cx="260737" cy="307910"/>
            </a:xfrm>
            <a:prstGeom prst="mathMultiply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k-SK"/>
            </a:p>
          </p:txBody>
        </p:sp>
      </p:grpSp>
      <p:sp>
        <p:nvSpPr>
          <p:cNvPr id="28" name="Content Placeholder 2"/>
          <p:cNvSpPr txBox="1">
            <a:spLocks/>
          </p:cNvSpPr>
          <p:nvPr/>
        </p:nvSpPr>
        <p:spPr>
          <a:xfrm>
            <a:off x="3289466" y="2479301"/>
            <a:ext cx="2462700" cy="112517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00" dirty="0"/>
              <a:t>if the Readable stream </a:t>
            </a:r>
            <a:r>
              <a:rPr lang="en-US" sz="1300" b="1" dirty="0"/>
              <a:t>emits an error</a:t>
            </a:r>
            <a:r>
              <a:rPr lang="en-US" sz="1300" dirty="0"/>
              <a:t> during processing, the Writable </a:t>
            </a:r>
            <a:r>
              <a:rPr lang="en-US" sz="1300" b="1" dirty="0"/>
              <a:t>destination is not closed </a:t>
            </a:r>
            <a:r>
              <a:rPr lang="en-US" sz="1300" dirty="0"/>
              <a:t>automatically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6363478" y="2479301"/>
            <a:ext cx="2462700" cy="112517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00" b="1" dirty="0"/>
              <a:t>Writable stream </a:t>
            </a:r>
            <a:r>
              <a:rPr lang="en-US" sz="1300" dirty="0"/>
              <a:t>is not closed when the 'error' event is emitted unless the </a:t>
            </a:r>
            <a:r>
              <a:rPr lang="en-US" sz="1300" dirty="0" err="1"/>
              <a:t>autoDestroy</a:t>
            </a:r>
            <a:r>
              <a:rPr lang="en-US" sz="1300" dirty="0"/>
              <a:t> option was set to true when creating the stream.</a:t>
            </a:r>
            <a:endParaRPr lang="sk-SK" sz="1300" b="1" dirty="0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268A8C51-1C6B-8A44-97E6-E461D02F439C}"/>
              </a:ext>
            </a:extLst>
          </p:cNvPr>
          <p:cNvSpPr txBox="1">
            <a:spLocks/>
          </p:cNvSpPr>
          <p:nvPr/>
        </p:nvSpPr>
        <p:spPr>
          <a:xfrm>
            <a:off x="6363478" y="3806542"/>
            <a:ext cx="2462700" cy="112517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00" dirty="0"/>
              <a:t>If a Readable stream pipes into a Writable stream when Writable emits an error, the Readable stream </a:t>
            </a:r>
            <a:r>
              <a:rPr lang="en-US" sz="1300" b="1" dirty="0"/>
              <a:t>will be </a:t>
            </a:r>
            <a:r>
              <a:rPr lang="en-US" sz="1300" b="1" dirty="0" err="1"/>
              <a:t>unpiped</a:t>
            </a:r>
            <a:endParaRPr lang="sk-SK" sz="1300" b="1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AF92FAEE-BF23-0344-9C44-A160E0DB3DB0}"/>
              </a:ext>
            </a:extLst>
          </p:cNvPr>
          <p:cNvSpPr txBox="1">
            <a:spLocks/>
          </p:cNvSpPr>
          <p:nvPr/>
        </p:nvSpPr>
        <p:spPr>
          <a:xfrm>
            <a:off x="6363478" y="5144869"/>
            <a:ext cx="2462700" cy="94969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00" dirty="0"/>
              <a:t>Readable stream not closed</a:t>
            </a:r>
            <a:endParaRPr lang="sk-SK" sz="1300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A8534DC2-5714-F04A-B8A6-5E4E92B46B3E}"/>
              </a:ext>
            </a:extLst>
          </p:cNvPr>
          <p:cNvSpPr txBox="1">
            <a:spLocks/>
          </p:cNvSpPr>
          <p:nvPr/>
        </p:nvSpPr>
        <p:spPr>
          <a:xfrm>
            <a:off x="3289466" y="3806542"/>
            <a:ext cx="2462700" cy="112517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k-SK" sz="1300" b="1" dirty="0" err="1"/>
              <a:t>not</a:t>
            </a:r>
            <a:r>
              <a:rPr lang="sk-SK" sz="1300" b="1" dirty="0"/>
              <a:t> </a:t>
            </a:r>
            <a:r>
              <a:rPr lang="sk-SK" sz="1300" b="1" dirty="0" err="1"/>
              <a:t>unpiped</a:t>
            </a:r>
            <a:endParaRPr lang="sk-SK" sz="1300" b="1" dirty="0"/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5ED30A3-2B19-B746-A3FA-72287D587763}"/>
              </a:ext>
            </a:extLst>
          </p:cNvPr>
          <p:cNvSpPr txBox="1">
            <a:spLocks/>
          </p:cNvSpPr>
          <p:nvPr/>
        </p:nvSpPr>
        <p:spPr>
          <a:xfrm>
            <a:off x="3289466" y="5141775"/>
            <a:ext cx="2462700" cy="94969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00" dirty="0"/>
              <a:t>Not closed automatically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30999127-3DCA-954B-AD96-84DCDD9476F8}"/>
              </a:ext>
            </a:extLst>
          </p:cNvPr>
          <p:cNvSpPr txBox="1">
            <a:spLocks/>
          </p:cNvSpPr>
          <p:nvPr/>
        </p:nvSpPr>
        <p:spPr>
          <a:xfrm>
            <a:off x="317822" y="3807793"/>
            <a:ext cx="2462700" cy="112267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k-SK" sz="1300" b="1" dirty="0" err="1"/>
              <a:t>unpiped</a:t>
            </a:r>
            <a:endParaRPr lang="sk-SK" sz="1300" b="1" dirty="0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2C3A1AC9-769B-0C4D-973E-4FE13987FD5B}"/>
              </a:ext>
            </a:extLst>
          </p:cNvPr>
          <p:cNvSpPr txBox="1">
            <a:spLocks/>
          </p:cNvSpPr>
          <p:nvPr/>
        </p:nvSpPr>
        <p:spPr>
          <a:xfrm>
            <a:off x="317822" y="5141774"/>
            <a:ext cx="2462700" cy="94969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k-SK" sz="1300" dirty="0" err="1"/>
              <a:t>closed</a:t>
            </a:r>
            <a:endParaRPr lang="sk-SK" sz="1300" dirty="0"/>
          </a:p>
        </p:txBody>
      </p:sp>
    </p:spTree>
    <p:extLst>
      <p:ext uri="{BB962C8B-B14F-4D97-AF65-F5344CB8AC3E}">
        <p14:creationId xmlns:p14="http://schemas.microsoft.com/office/powerpoint/2010/main" val="1911020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DF57A-DE40-2A4B-B3BF-DB11BE468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Pipe</a:t>
            </a:r>
            <a:r>
              <a:rPr lang="sk-SK" dirty="0"/>
              <a:t> and </a:t>
            </a:r>
            <a:r>
              <a:rPr lang="sk-SK" dirty="0" err="1"/>
              <a:t>error</a:t>
            </a:r>
            <a:r>
              <a:rPr lang="sk-SK" dirty="0"/>
              <a:t> </a:t>
            </a:r>
            <a:r>
              <a:rPr lang="sk-SK" dirty="0" err="1"/>
              <a:t>handling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7B095-2EA7-9744-8857-E029DC56F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019107" cy="4525963"/>
          </a:xfrm>
        </p:spPr>
        <p:txBody>
          <a:bodyPr>
            <a:normAutofit fontScale="92500" lnSpcReduction="20000"/>
          </a:bodyPr>
          <a:lstStyle/>
          <a:p>
            <a:r>
              <a:rPr lang="sk-SK" dirty="0" err="1"/>
              <a:t>Lets</a:t>
            </a:r>
            <a:r>
              <a:rPr lang="sk-SK" dirty="0"/>
              <a:t> </a:t>
            </a:r>
            <a:r>
              <a:rPr lang="sk-SK" dirty="0" err="1"/>
              <a:t>have</a:t>
            </a:r>
            <a:r>
              <a:rPr lang="sk-SK" dirty="0"/>
              <a:t> 3 </a:t>
            </a:r>
            <a:r>
              <a:rPr lang="sk-SK" dirty="0" err="1"/>
              <a:t>streams</a:t>
            </a:r>
            <a:endParaRPr lang="sk-SK" dirty="0"/>
          </a:p>
          <a:p>
            <a:r>
              <a:rPr lang="sk-SK" dirty="0" err="1"/>
              <a:t>Transform</a:t>
            </a:r>
            <a:r>
              <a:rPr lang="sk-SK" dirty="0"/>
              <a:t> </a:t>
            </a:r>
            <a:r>
              <a:rPr lang="sk-SK" dirty="0" err="1"/>
              <a:t>fails</a:t>
            </a:r>
            <a:r>
              <a:rPr lang="sk-SK" dirty="0"/>
              <a:t> and </a:t>
            </a:r>
            <a:r>
              <a:rPr lang="sk-SK" dirty="0" err="1"/>
              <a:t>corectly</a:t>
            </a:r>
            <a:r>
              <a:rPr lang="sk-SK" dirty="0"/>
              <a:t> </a:t>
            </a:r>
            <a:r>
              <a:rPr lang="sk-SK" dirty="0" err="1"/>
              <a:t>signals</a:t>
            </a:r>
            <a:r>
              <a:rPr lang="sk-SK" dirty="0"/>
              <a:t> </a:t>
            </a:r>
            <a:r>
              <a:rPr lang="sk-SK" dirty="0" err="1"/>
              <a:t>error</a:t>
            </a:r>
            <a:r>
              <a:rPr lang="sk-SK" dirty="0"/>
              <a:t> </a:t>
            </a:r>
            <a:r>
              <a:rPr lang="sk-SK" dirty="0" err="1"/>
              <a:t>using</a:t>
            </a:r>
            <a:r>
              <a:rPr lang="sk-SK" dirty="0"/>
              <a:t> </a:t>
            </a:r>
            <a:r>
              <a:rPr lang="sk-SK" dirty="0" err="1"/>
              <a:t>callback</a:t>
            </a:r>
            <a:endParaRPr lang="sk-SK" dirty="0"/>
          </a:p>
          <a:p>
            <a:r>
              <a:rPr lang="sk-SK" dirty="0" err="1"/>
              <a:t>Let‘s</a:t>
            </a:r>
            <a:r>
              <a:rPr lang="sk-SK" dirty="0"/>
              <a:t> </a:t>
            </a:r>
            <a:r>
              <a:rPr lang="sk-SK" dirty="0" err="1"/>
              <a:t>pipe</a:t>
            </a:r>
            <a:r>
              <a:rPr lang="sk-SK" dirty="0"/>
              <a:t> </a:t>
            </a:r>
            <a:r>
              <a:rPr lang="sk-SK" dirty="0" err="1"/>
              <a:t>them</a:t>
            </a:r>
            <a:endParaRPr lang="sk-SK" dirty="0"/>
          </a:p>
          <a:p>
            <a:r>
              <a:rPr lang="sk-SK" dirty="0" err="1"/>
              <a:t>Trouble</a:t>
            </a:r>
            <a:r>
              <a:rPr lang="sk-SK" dirty="0"/>
              <a:t> – </a:t>
            </a:r>
            <a:r>
              <a:rPr lang="sk-SK" b="1" dirty="0" err="1"/>
              <a:t>input</a:t>
            </a:r>
            <a:r>
              <a:rPr lang="sk-SK" b="1" dirty="0"/>
              <a:t> </a:t>
            </a:r>
            <a:r>
              <a:rPr lang="sk-SK" b="1" dirty="0" err="1"/>
              <a:t>is</a:t>
            </a:r>
            <a:r>
              <a:rPr lang="sk-SK" b="1" dirty="0"/>
              <a:t> </a:t>
            </a:r>
            <a:r>
              <a:rPr lang="sk-SK" b="1" dirty="0" err="1"/>
              <a:t>not</a:t>
            </a:r>
            <a:r>
              <a:rPr lang="sk-SK" b="1" dirty="0"/>
              <a:t> </a:t>
            </a:r>
            <a:r>
              <a:rPr lang="sk-SK" b="1" dirty="0" err="1"/>
              <a:t>closed</a:t>
            </a:r>
            <a:endParaRPr lang="sk-SK" b="1" dirty="0"/>
          </a:p>
          <a:p>
            <a:r>
              <a:rPr lang="sk-SK" dirty="0" err="1"/>
              <a:t>Order</a:t>
            </a:r>
            <a:r>
              <a:rPr lang="sk-SK" dirty="0"/>
              <a:t> of </a:t>
            </a:r>
            <a:r>
              <a:rPr lang="sk-SK" dirty="0" err="1"/>
              <a:t>events</a:t>
            </a:r>
            <a:r>
              <a:rPr lang="sk-SK" dirty="0"/>
              <a:t> show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dirty="0" err="1"/>
              <a:t>pipe</a:t>
            </a:r>
            <a:r>
              <a:rPr lang="sk-SK" dirty="0"/>
              <a:t> </a:t>
            </a:r>
            <a:r>
              <a:rPr lang="sk-SK" dirty="0" err="1"/>
              <a:t>did</a:t>
            </a:r>
            <a:r>
              <a:rPr lang="sk-SK" dirty="0"/>
              <a:t> </a:t>
            </a:r>
            <a:r>
              <a:rPr lang="sk-SK" dirty="0" err="1"/>
              <a:t>not</a:t>
            </a:r>
            <a:r>
              <a:rPr lang="sk-SK" dirty="0"/>
              <a:t>  </a:t>
            </a:r>
            <a:r>
              <a:rPr lang="sk-SK" dirty="0" err="1"/>
              <a:t>close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input</a:t>
            </a:r>
            <a:endParaRPr lang="sk-SK" dirty="0"/>
          </a:p>
          <a:p>
            <a:endParaRPr lang="sk-SK" b="1" dirty="0"/>
          </a:p>
          <a:p>
            <a:endParaRPr lang="sk-SK" dirty="0"/>
          </a:p>
          <a:p>
            <a:endParaRPr lang="sk-S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39A133-AEA8-8B41-8E46-A6D552E5B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693" y="1600200"/>
            <a:ext cx="4019107" cy="21801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E343E7-FA6F-D14C-BC76-61216232D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7693" y="3978848"/>
            <a:ext cx="4019107" cy="3231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4CEF27-FF9F-9046-B3AA-06CC492D8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7692" y="4500464"/>
            <a:ext cx="4019107" cy="3699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1FA579-1F12-E349-AC00-1083FFBFA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7692" y="5068935"/>
            <a:ext cx="4019107" cy="81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6339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DF57A-DE40-2A4B-B3BF-DB11BE468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pipeline</a:t>
            </a:r>
            <a:r>
              <a:rPr lang="sk-SK" dirty="0"/>
              <a:t>()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rescue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7B095-2EA7-9744-8857-E029DC56F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019107" cy="4525963"/>
          </a:xfrm>
        </p:spPr>
        <p:txBody>
          <a:bodyPr>
            <a:normAutofit fontScale="85000" lnSpcReduction="10000"/>
          </a:bodyPr>
          <a:lstStyle/>
          <a:p>
            <a:r>
              <a:rPr lang="sk-SK" dirty="0" err="1"/>
              <a:t>Lets</a:t>
            </a:r>
            <a:r>
              <a:rPr lang="sk-SK" dirty="0"/>
              <a:t> </a:t>
            </a:r>
            <a:r>
              <a:rPr lang="sk-SK" dirty="0" err="1"/>
              <a:t>have</a:t>
            </a:r>
            <a:r>
              <a:rPr lang="sk-SK" dirty="0"/>
              <a:t> 3 </a:t>
            </a:r>
            <a:r>
              <a:rPr lang="sk-SK" dirty="0" err="1"/>
              <a:t>streams</a:t>
            </a:r>
            <a:endParaRPr lang="sk-SK" dirty="0"/>
          </a:p>
          <a:p>
            <a:r>
              <a:rPr lang="sk-SK" dirty="0" err="1"/>
              <a:t>Transform</a:t>
            </a:r>
            <a:r>
              <a:rPr lang="sk-SK" dirty="0"/>
              <a:t> </a:t>
            </a:r>
            <a:r>
              <a:rPr lang="sk-SK" dirty="0" err="1"/>
              <a:t>fails</a:t>
            </a:r>
            <a:r>
              <a:rPr lang="sk-SK" dirty="0"/>
              <a:t> and </a:t>
            </a:r>
            <a:r>
              <a:rPr lang="sk-SK" dirty="0" err="1"/>
              <a:t>corectly</a:t>
            </a:r>
            <a:r>
              <a:rPr lang="sk-SK" dirty="0"/>
              <a:t> </a:t>
            </a:r>
            <a:r>
              <a:rPr lang="sk-SK" dirty="0" err="1"/>
              <a:t>signals</a:t>
            </a:r>
            <a:r>
              <a:rPr lang="sk-SK" dirty="0"/>
              <a:t> </a:t>
            </a:r>
            <a:r>
              <a:rPr lang="sk-SK" dirty="0" err="1"/>
              <a:t>error</a:t>
            </a:r>
            <a:r>
              <a:rPr lang="sk-SK" dirty="0"/>
              <a:t> </a:t>
            </a:r>
            <a:r>
              <a:rPr lang="sk-SK" dirty="0" err="1"/>
              <a:t>using</a:t>
            </a:r>
            <a:r>
              <a:rPr lang="sk-SK" dirty="0"/>
              <a:t> </a:t>
            </a:r>
            <a:r>
              <a:rPr lang="sk-SK" dirty="0" err="1"/>
              <a:t>callback</a:t>
            </a:r>
            <a:endParaRPr lang="sk-SK" dirty="0"/>
          </a:p>
          <a:p>
            <a:r>
              <a:rPr lang="sk-SK" dirty="0" err="1"/>
              <a:t>Let‘s</a:t>
            </a:r>
            <a:r>
              <a:rPr lang="sk-SK" dirty="0"/>
              <a:t> </a:t>
            </a:r>
            <a:r>
              <a:rPr lang="sk-SK" dirty="0" err="1"/>
              <a:t>connect</a:t>
            </a:r>
            <a:r>
              <a:rPr lang="sk-SK" dirty="0"/>
              <a:t> </a:t>
            </a:r>
            <a:r>
              <a:rPr lang="sk-SK" dirty="0" err="1"/>
              <a:t>them</a:t>
            </a:r>
            <a:r>
              <a:rPr lang="sk-SK" dirty="0"/>
              <a:t> </a:t>
            </a:r>
            <a:r>
              <a:rPr lang="sk-SK" dirty="0" err="1"/>
              <a:t>using</a:t>
            </a:r>
            <a:r>
              <a:rPr lang="sk-SK" dirty="0"/>
              <a:t> </a:t>
            </a:r>
            <a:r>
              <a:rPr lang="sk-SK" b="1" dirty="0" err="1"/>
              <a:t>pipeline</a:t>
            </a:r>
            <a:endParaRPr lang="sk-SK" b="1" dirty="0"/>
          </a:p>
          <a:p>
            <a:r>
              <a:rPr lang="sk-SK" dirty="0"/>
              <a:t>OK – </a:t>
            </a:r>
            <a:r>
              <a:rPr lang="sk-SK" b="1" dirty="0" err="1"/>
              <a:t>input</a:t>
            </a:r>
            <a:r>
              <a:rPr lang="sk-SK" b="1" dirty="0"/>
              <a:t> FH </a:t>
            </a:r>
            <a:r>
              <a:rPr lang="sk-SK" b="1" dirty="0" err="1"/>
              <a:t>is</a:t>
            </a:r>
            <a:r>
              <a:rPr lang="sk-SK" b="1" dirty="0"/>
              <a:t> </a:t>
            </a:r>
            <a:r>
              <a:rPr lang="sk-SK" b="1" dirty="0" err="1"/>
              <a:t>closed</a:t>
            </a:r>
            <a:endParaRPr lang="sk-SK" b="1" dirty="0"/>
          </a:p>
          <a:p>
            <a:r>
              <a:rPr lang="sk-SK" dirty="0" err="1"/>
              <a:t>Order</a:t>
            </a:r>
            <a:r>
              <a:rPr lang="sk-SK" dirty="0"/>
              <a:t> of </a:t>
            </a:r>
            <a:r>
              <a:rPr lang="sk-SK" dirty="0" err="1"/>
              <a:t>events</a:t>
            </a:r>
            <a:r>
              <a:rPr lang="sk-SK" dirty="0"/>
              <a:t> show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dirty="0" err="1"/>
              <a:t>pipeline</a:t>
            </a:r>
            <a:r>
              <a:rPr lang="sk-SK" dirty="0"/>
              <a:t> </a:t>
            </a:r>
            <a:r>
              <a:rPr lang="sk-SK" dirty="0" err="1"/>
              <a:t>guaranteed</a:t>
            </a:r>
            <a:r>
              <a:rPr lang="sk-SK" dirty="0"/>
              <a:t> </a:t>
            </a:r>
            <a:r>
              <a:rPr lang="sk-SK" dirty="0" err="1"/>
              <a:t>correct</a:t>
            </a:r>
            <a:r>
              <a:rPr lang="sk-SK" dirty="0"/>
              <a:t> </a:t>
            </a:r>
            <a:r>
              <a:rPr lang="sk-SK" dirty="0" err="1"/>
              <a:t>cleanup</a:t>
            </a:r>
            <a:r>
              <a:rPr lang="sk-SK" dirty="0"/>
              <a:t> of </a:t>
            </a:r>
            <a:r>
              <a:rPr lang="sk-SK" dirty="0" err="1"/>
              <a:t>piped</a:t>
            </a:r>
            <a:r>
              <a:rPr lang="sk-SK" dirty="0"/>
              <a:t> </a:t>
            </a:r>
            <a:r>
              <a:rPr lang="sk-SK" dirty="0" err="1"/>
              <a:t>resources</a:t>
            </a:r>
            <a:endParaRPr lang="sk-SK" dirty="0"/>
          </a:p>
          <a:p>
            <a:endParaRPr lang="sk-SK" b="1" dirty="0"/>
          </a:p>
          <a:p>
            <a:endParaRPr lang="sk-SK" dirty="0"/>
          </a:p>
          <a:p>
            <a:endParaRPr lang="sk-S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39A133-AEA8-8B41-8E46-A6D552E5B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693" y="1217428"/>
            <a:ext cx="4019107" cy="21801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10D017-47E2-8547-9784-A32EA5984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6427" y="3453342"/>
            <a:ext cx="4019107" cy="9550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131B72-663F-DE43-BE04-EB242DAC9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6426" y="4464154"/>
            <a:ext cx="4019107" cy="1676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BF2388-BD95-E447-A606-DACC99862D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6425" y="4687606"/>
            <a:ext cx="4019107" cy="3827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68A5A43-B2D2-264F-859D-4123C0D06F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6425" y="5126155"/>
            <a:ext cx="3859619" cy="162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99462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DF57A-DE40-2A4B-B3BF-DB11BE468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pipeline</a:t>
            </a:r>
            <a:r>
              <a:rPr lang="sk-SK" dirty="0"/>
              <a:t>() and </a:t>
            </a:r>
            <a:r>
              <a:rPr lang="sk-SK" dirty="0" err="1"/>
              <a:t>finished</a:t>
            </a:r>
            <a:r>
              <a:rPr lang="sk-SK" dirty="0"/>
              <a:t>()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rescue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7B095-2EA7-9744-8857-E029DC56F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k-SK" b="1" dirty="0" err="1"/>
              <a:t>stream.pipeline</a:t>
            </a:r>
            <a:r>
              <a:rPr lang="sk-SK" b="1" dirty="0"/>
              <a:t>(...</a:t>
            </a:r>
            <a:r>
              <a:rPr lang="sk-SK" b="1" dirty="0" err="1"/>
              <a:t>streams</a:t>
            </a:r>
            <a:r>
              <a:rPr lang="sk-SK" b="1" dirty="0"/>
              <a:t>, </a:t>
            </a:r>
            <a:r>
              <a:rPr lang="sk-SK" b="1" dirty="0" err="1"/>
              <a:t>callback</a:t>
            </a:r>
            <a:r>
              <a:rPr lang="sk-SK" b="1" dirty="0"/>
              <a:t>)</a:t>
            </a:r>
            <a:r>
              <a:rPr lang="sk-SK" b="1" dirty="0">
                <a:hlinkClick r:id="rId2"/>
              </a:rPr>
              <a:t>#</a:t>
            </a:r>
            <a:endParaRPr lang="sk-SK" b="1" dirty="0"/>
          </a:p>
          <a:p>
            <a:pPr lvl="1"/>
            <a:r>
              <a:rPr lang="sk-SK" dirty="0" err="1"/>
              <a:t>Added</a:t>
            </a:r>
            <a:r>
              <a:rPr lang="sk-SK" dirty="0"/>
              <a:t> in: v10.0.0</a:t>
            </a:r>
          </a:p>
          <a:p>
            <a:pPr lvl="1"/>
            <a:r>
              <a:rPr lang="sk-SK" dirty="0"/>
              <a:t>A module </a:t>
            </a:r>
            <a:r>
              <a:rPr lang="sk-SK" dirty="0" err="1"/>
              <a:t>method</a:t>
            </a:r>
            <a:r>
              <a:rPr lang="sk-SK" dirty="0"/>
              <a:t> to </a:t>
            </a:r>
            <a:r>
              <a:rPr lang="sk-SK" dirty="0" err="1"/>
              <a:t>pipe</a:t>
            </a:r>
            <a:r>
              <a:rPr lang="sk-SK" dirty="0"/>
              <a:t> </a:t>
            </a:r>
            <a:r>
              <a:rPr lang="sk-SK" dirty="0" err="1"/>
              <a:t>between</a:t>
            </a:r>
            <a:r>
              <a:rPr lang="sk-SK" dirty="0"/>
              <a:t> </a:t>
            </a:r>
            <a:r>
              <a:rPr lang="sk-SK" dirty="0" err="1"/>
              <a:t>streams</a:t>
            </a:r>
            <a:r>
              <a:rPr lang="sk-SK" dirty="0"/>
              <a:t> </a:t>
            </a:r>
            <a:r>
              <a:rPr lang="sk-SK" dirty="0" err="1"/>
              <a:t>forwarding</a:t>
            </a:r>
            <a:r>
              <a:rPr lang="sk-SK" dirty="0"/>
              <a:t> </a:t>
            </a:r>
            <a:r>
              <a:rPr lang="sk-SK" dirty="0" err="1"/>
              <a:t>errors</a:t>
            </a:r>
            <a:r>
              <a:rPr lang="sk-SK" dirty="0"/>
              <a:t> and </a:t>
            </a:r>
            <a:r>
              <a:rPr lang="sk-SK" dirty="0" err="1"/>
              <a:t>properly</a:t>
            </a:r>
            <a:r>
              <a:rPr lang="sk-SK" dirty="0"/>
              <a:t> </a:t>
            </a:r>
            <a:r>
              <a:rPr lang="sk-SK" dirty="0" err="1"/>
              <a:t>cleaning</a:t>
            </a:r>
            <a:r>
              <a:rPr lang="sk-SK" dirty="0"/>
              <a:t> </a:t>
            </a:r>
            <a:r>
              <a:rPr lang="sk-SK" dirty="0" err="1"/>
              <a:t>up</a:t>
            </a:r>
            <a:r>
              <a:rPr lang="sk-SK" dirty="0"/>
              <a:t> and </a:t>
            </a:r>
            <a:r>
              <a:rPr lang="sk-SK" dirty="0" err="1"/>
              <a:t>provide</a:t>
            </a:r>
            <a:r>
              <a:rPr lang="sk-SK" dirty="0"/>
              <a:t> a </a:t>
            </a:r>
            <a:r>
              <a:rPr lang="sk-SK" dirty="0" err="1"/>
              <a:t>callback</a:t>
            </a:r>
            <a:r>
              <a:rPr lang="sk-SK" dirty="0"/>
              <a:t> </a:t>
            </a:r>
            <a:r>
              <a:rPr lang="sk-SK" dirty="0" err="1"/>
              <a:t>when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pipeline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complete</a:t>
            </a:r>
            <a:r>
              <a:rPr lang="sk-SK" dirty="0"/>
              <a:t>.</a:t>
            </a:r>
          </a:p>
          <a:p>
            <a:r>
              <a:rPr lang="sk-SK" b="1" dirty="0" err="1"/>
              <a:t>stream.finished</a:t>
            </a:r>
            <a:r>
              <a:rPr lang="sk-SK" b="1" dirty="0"/>
              <a:t>(stream[, </a:t>
            </a:r>
            <a:r>
              <a:rPr lang="sk-SK" b="1" dirty="0" err="1"/>
              <a:t>options</a:t>
            </a:r>
            <a:r>
              <a:rPr lang="sk-SK" b="1" dirty="0"/>
              <a:t>], </a:t>
            </a:r>
            <a:r>
              <a:rPr lang="sk-SK" b="1" dirty="0" err="1"/>
              <a:t>callback</a:t>
            </a:r>
            <a:r>
              <a:rPr lang="sk-SK" b="1" dirty="0"/>
              <a:t>)</a:t>
            </a:r>
            <a:r>
              <a:rPr lang="sk-SK" b="1" dirty="0">
                <a:hlinkClick r:id="rId3"/>
              </a:rPr>
              <a:t>#</a:t>
            </a:r>
            <a:endParaRPr lang="sk-SK" b="1" dirty="0"/>
          </a:p>
          <a:p>
            <a:pPr lvl="1"/>
            <a:r>
              <a:rPr lang="sk-SK" dirty="0" err="1"/>
              <a:t>Added</a:t>
            </a:r>
            <a:r>
              <a:rPr lang="sk-SK" dirty="0"/>
              <a:t> in: v10.0.0</a:t>
            </a:r>
          </a:p>
          <a:p>
            <a:pPr lvl="1"/>
            <a:r>
              <a:rPr lang="sk-SK" dirty="0"/>
              <a:t>A </a:t>
            </a:r>
            <a:r>
              <a:rPr lang="sk-SK" dirty="0" err="1"/>
              <a:t>function</a:t>
            </a:r>
            <a:r>
              <a:rPr lang="sk-SK" dirty="0"/>
              <a:t> to get </a:t>
            </a:r>
            <a:r>
              <a:rPr lang="sk-SK" dirty="0" err="1"/>
              <a:t>notified</a:t>
            </a:r>
            <a:r>
              <a:rPr lang="sk-SK" dirty="0"/>
              <a:t> </a:t>
            </a:r>
            <a:r>
              <a:rPr lang="sk-SK" dirty="0" err="1"/>
              <a:t>when</a:t>
            </a:r>
            <a:r>
              <a:rPr lang="sk-SK" dirty="0"/>
              <a:t> a stream </a:t>
            </a:r>
            <a:r>
              <a:rPr lang="sk-SK" dirty="0" err="1"/>
              <a:t>is</a:t>
            </a:r>
            <a:r>
              <a:rPr lang="sk-SK" dirty="0"/>
              <a:t> no </a:t>
            </a:r>
            <a:r>
              <a:rPr lang="sk-SK" dirty="0" err="1"/>
              <a:t>longer</a:t>
            </a:r>
            <a:r>
              <a:rPr lang="sk-SK" dirty="0"/>
              <a:t> </a:t>
            </a:r>
            <a:r>
              <a:rPr lang="sk-SK" dirty="0" err="1"/>
              <a:t>readable</a:t>
            </a:r>
            <a:r>
              <a:rPr lang="sk-SK" dirty="0"/>
              <a:t>, </a:t>
            </a:r>
            <a:r>
              <a:rPr lang="sk-SK" dirty="0" err="1"/>
              <a:t>writable</a:t>
            </a:r>
            <a:r>
              <a:rPr lang="sk-SK" dirty="0"/>
              <a:t> or has </a:t>
            </a:r>
            <a:r>
              <a:rPr lang="sk-SK" dirty="0" err="1"/>
              <a:t>experienced</a:t>
            </a:r>
            <a:r>
              <a:rPr lang="sk-SK" dirty="0"/>
              <a:t> </a:t>
            </a:r>
            <a:r>
              <a:rPr lang="sk-SK" dirty="0" err="1"/>
              <a:t>an</a:t>
            </a:r>
            <a:r>
              <a:rPr lang="sk-SK" dirty="0"/>
              <a:t> </a:t>
            </a:r>
            <a:r>
              <a:rPr lang="sk-SK" dirty="0" err="1"/>
              <a:t>error</a:t>
            </a:r>
            <a:r>
              <a:rPr lang="sk-SK" dirty="0"/>
              <a:t> or a </a:t>
            </a:r>
            <a:r>
              <a:rPr lang="sk-SK" dirty="0" err="1"/>
              <a:t>premature</a:t>
            </a:r>
            <a:r>
              <a:rPr lang="sk-SK" dirty="0"/>
              <a:t> </a:t>
            </a:r>
            <a:r>
              <a:rPr lang="sk-SK" dirty="0" err="1"/>
              <a:t>close</a:t>
            </a:r>
            <a:r>
              <a:rPr lang="sk-SK" dirty="0"/>
              <a:t> </a:t>
            </a:r>
            <a:r>
              <a:rPr lang="sk-SK" dirty="0" err="1"/>
              <a:t>event</a:t>
            </a:r>
            <a:r>
              <a:rPr lang="sk-SK" dirty="0"/>
              <a:t>.</a:t>
            </a:r>
          </a:p>
          <a:p>
            <a:endParaRPr lang="sk-SK" dirty="0"/>
          </a:p>
          <a:p>
            <a:endParaRPr lang="sk-SK" b="1" dirty="0"/>
          </a:p>
          <a:p>
            <a:endParaRPr lang="sk-SK" dirty="0"/>
          </a:p>
          <a:p>
            <a:endParaRPr lang="sk-SK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36E12E-D076-C248-BCBE-3841BFE9886E}"/>
              </a:ext>
            </a:extLst>
          </p:cNvPr>
          <p:cNvSpPr/>
          <p:nvPr/>
        </p:nvSpPr>
        <p:spPr>
          <a:xfrm>
            <a:off x="361506" y="6126163"/>
            <a:ext cx="83252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dirty="0" err="1"/>
              <a:t>https</a:t>
            </a:r>
            <a:r>
              <a:rPr lang="sk-SK" dirty="0"/>
              <a:t>://</a:t>
            </a:r>
            <a:r>
              <a:rPr lang="sk-SK" dirty="0" err="1"/>
              <a:t>nodejs.org</a:t>
            </a:r>
            <a:r>
              <a:rPr lang="sk-SK" dirty="0"/>
              <a:t>/</a:t>
            </a:r>
            <a:r>
              <a:rPr lang="sk-SK" dirty="0" err="1"/>
              <a:t>api</a:t>
            </a:r>
            <a:r>
              <a:rPr lang="sk-SK" dirty="0"/>
              <a:t>/</a:t>
            </a:r>
            <a:r>
              <a:rPr lang="sk-SK" dirty="0" err="1"/>
              <a:t>stream.html#stream_stream_pipeline_streams_callback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47920839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pipeline() a finished()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>
                <a:hlinkClick r:id="rId2"/>
              </a:rPr>
              <a:t>https://github.com/mafintosh/pump</a:t>
            </a:r>
            <a:endParaRPr lang="en-US" dirty="0"/>
          </a:p>
          <a:p>
            <a:r>
              <a:rPr lang="sk-SK" dirty="0">
                <a:hlinkClick r:id="rId3"/>
              </a:rPr>
              <a:t>https://github.com/mafintosh/end-of-stream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sk-SK" dirty="0">
                <a:hlinkClick r:id="rId4"/>
              </a:rPr>
              <a:t>https://github.com/mafintosh/pumpify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Pre star</a:t>
            </a:r>
            <a:r>
              <a:rPr lang="sk-SK" dirty="0" err="1"/>
              <a:t>šie</a:t>
            </a:r>
            <a:r>
              <a:rPr lang="sk-SK" dirty="0"/>
              <a:t> verzie </a:t>
            </a:r>
            <a:r>
              <a:rPr lang="sk-SK" dirty="0" err="1"/>
              <a:t>nodu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35974401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Error</a:t>
            </a:r>
            <a:r>
              <a:rPr lang="sk-SK" dirty="0"/>
              <a:t> </a:t>
            </a:r>
            <a:r>
              <a:rPr lang="sk-SK" dirty="0" err="1"/>
              <a:t>Handling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Stream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05878"/>
            <a:ext cx="8229600" cy="3420285"/>
          </a:xfrm>
        </p:spPr>
        <p:txBody>
          <a:bodyPr/>
          <a:lstStyle/>
          <a:p>
            <a:r>
              <a:rPr lang="sk-SK" dirty="0"/>
              <a:t>Takéto prípady sa riešia ľahko z </a:t>
            </a:r>
            <a:r>
              <a:rPr lang="sk-SK" dirty="0" err="1"/>
              <a:t>pipeline</a:t>
            </a:r>
            <a:endParaRPr lang="sk-SK" dirty="0"/>
          </a:p>
          <a:p>
            <a:r>
              <a:rPr lang="sk-SK" dirty="0"/>
              <a:t>U zložitejších už musíte vedieť ako to funguje a čo chcete dosiahnuť</a:t>
            </a:r>
          </a:p>
          <a:p>
            <a:pPr lvl="1"/>
            <a:r>
              <a:rPr lang="sk-SK" dirty="0"/>
              <a:t>Aby vám to „nepopadalo celé“ ak netreba</a:t>
            </a:r>
          </a:p>
          <a:p>
            <a:pPr lvl="1"/>
            <a:r>
              <a:rPr lang="sk-SK" dirty="0"/>
              <a:t>Aby keď niečo popadá, neostalo niečo </a:t>
            </a:r>
            <a:r>
              <a:rPr lang="sk-SK" dirty="0" err="1"/>
              <a:t>leakovať</a:t>
            </a:r>
            <a:endParaRPr lang="sk-SK" dirty="0"/>
          </a:p>
        </p:txBody>
      </p:sp>
      <p:grpSp>
        <p:nvGrpSpPr>
          <p:cNvPr id="18" name="Group 17"/>
          <p:cNvGrpSpPr/>
          <p:nvPr/>
        </p:nvGrpSpPr>
        <p:grpSpPr>
          <a:xfrm>
            <a:off x="344533" y="1737609"/>
            <a:ext cx="2696241" cy="425470"/>
            <a:chOff x="344533" y="1737609"/>
            <a:chExt cx="2696241" cy="425470"/>
          </a:xfrm>
        </p:grpSpPr>
        <p:sp>
          <p:nvSpPr>
            <p:cNvPr id="6" name="Rectangle 5"/>
            <p:cNvSpPr/>
            <p:nvPr/>
          </p:nvSpPr>
          <p:spPr>
            <a:xfrm>
              <a:off x="1467978" y="1784223"/>
              <a:ext cx="267516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r	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44533" y="1762969"/>
              <a:ext cx="11592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pipe</a:t>
              </a:r>
              <a:r>
                <a:rPr lang="sk-SK" sz="2000" dirty="0" err="1"/>
                <a:t>line</a:t>
              </a:r>
              <a:r>
                <a:rPr lang="sk-SK" sz="2000" dirty="0"/>
                <a:t> </a:t>
              </a:r>
              <a:r>
                <a:rPr lang="en-US" sz="2000" dirty="0"/>
                <a:t>(</a:t>
              </a:r>
              <a:endParaRPr lang="sk-SK" sz="20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818223" y="1785062"/>
              <a:ext cx="280633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t	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777560" y="1737609"/>
              <a:ext cx="2632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)</a:t>
              </a:r>
              <a:endParaRPr lang="sk-SK" sz="20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157575" y="1785133"/>
              <a:ext cx="280633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t	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496927" y="1785133"/>
              <a:ext cx="280633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en-US" dirty="0"/>
                <a:t>w</a:t>
              </a:r>
              <a:r>
                <a:rPr lang="sk-SK" dirty="0"/>
                <a:t>	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213172" y="1733194"/>
            <a:ext cx="2696241" cy="425470"/>
            <a:chOff x="344533" y="1737609"/>
            <a:chExt cx="2696241" cy="425470"/>
          </a:xfrm>
        </p:grpSpPr>
        <p:sp>
          <p:nvSpPr>
            <p:cNvPr id="20" name="Rectangle 19"/>
            <p:cNvSpPr/>
            <p:nvPr/>
          </p:nvSpPr>
          <p:spPr>
            <a:xfrm>
              <a:off x="1467978" y="1784223"/>
              <a:ext cx="267516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r	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44533" y="1762969"/>
              <a:ext cx="11592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pipe</a:t>
              </a:r>
              <a:r>
                <a:rPr lang="sk-SK" sz="2000" dirty="0" err="1"/>
                <a:t>line</a:t>
              </a:r>
              <a:r>
                <a:rPr lang="sk-SK" sz="2000" dirty="0"/>
                <a:t> </a:t>
              </a:r>
              <a:r>
                <a:rPr lang="en-US" sz="2000" dirty="0"/>
                <a:t>(</a:t>
              </a:r>
              <a:endParaRPr lang="sk-SK" sz="2000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18223" y="1785062"/>
              <a:ext cx="280633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t	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777560" y="1737609"/>
              <a:ext cx="2632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)</a:t>
              </a:r>
              <a:endParaRPr lang="sk-SK" sz="20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157575" y="1785133"/>
              <a:ext cx="280633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t	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496927" y="1785133"/>
              <a:ext cx="280633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en-US" dirty="0"/>
                <a:t>w</a:t>
              </a:r>
              <a:r>
                <a:rPr lang="sk-SK" dirty="0"/>
                <a:t>	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009561" y="1737609"/>
            <a:ext cx="2696241" cy="425470"/>
            <a:chOff x="344533" y="1737609"/>
            <a:chExt cx="2696241" cy="425470"/>
          </a:xfrm>
        </p:grpSpPr>
        <p:sp>
          <p:nvSpPr>
            <p:cNvPr id="27" name="Rectangle 26"/>
            <p:cNvSpPr/>
            <p:nvPr/>
          </p:nvSpPr>
          <p:spPr>
            <a:xfrm>
              <a:off x="1467978" y="1784223"/>
              <a:ext cx="267516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r	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44533" y="1762969"/>
              <a:ext cx="11592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pipe</a:t>
              </a:r>
              <a:r>
                <a:rPr lang="sk-SK" sz="2000" dirty="0" err="1"/>
                <a:t>line</a:t>
              </a:r>
              <a:r>
                <a:rPr lang="sk-SK" sz="2000" dirty="0"/>
                <a:t> </a:t>
              </a:r>
              <a:r>
                <a:rPr lang="en-US" sz="2000" dirty="0"/>
                <a:t>(</a:t>
              </a:r>
              <a:endParaRPr lang="sk-SK" sz="2000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818223" y="1785062"/>
              <a:ext cx="280633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t	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777560" y="1737609"/>
              <a:ext cx="2632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)</a:t>
              </a:r>
              <a:endParaRPr lang="sk-SK" sz="2000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157575" y="1785133"/>
              <a:ext cx="280633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sk-SK" dirty="0"/>
                <a:t>t	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496927" y="1785133"/>
              <a:ext cx="280633" cy="3576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/>
              <a:r>
                <a:rPr lang="en-US" dirty="0"/>
                <a:t>w</a:t>
              </a:r>
              <a:r>
                <a:rPr lang="sk-SK" dirty="0"/>
                <a:t>	</a:t>
              </a:r>
            </a:p>
          </p:txBody>
        </p:sp>
      </p:grpSp>
      <p:sp>
        <p:nvSpPr>
          <p:cNvPr id="33" name="Multiply 32"/>
          <p:cNvSpPr/>
          <p:nvPr/>
        </p:nvSpPr>
        <p:spPr>
          <a:xfrm>
            <a:off x="1574905" y="1989360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4" name="Multiply 33"/>
          <p:cNvSpPr/>
          <p:nvPr/>
        </p:nvSpPr>
        <p:spPr>
          <a:xfrm>
            <a:off x="4777954" y="2002479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5" name="Multiply 34"/>
          <p:cNvSpPr/>
          <p:nvPr/>
        </p:nvSpPr>
        <p:spPr>
          <a:xfrm>
            <a:off x="8319134" y="2001860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5197231-6231-6248-AD59-F0A4793C4630}"/>
              </a:ext>
            </a:extLst>
          </p:cNvPr>
          <p:cNvSpPr/>
          <p:nvPr/>
        </p:nvSpPr>
        <p:spPr>
          <a:xfrm>
            <a:off x="4120598" y="5747438"/>
            <a:ext cx="432038" cy="754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sk-SK" dirty="0"/>
              <a:t>t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00969AC0-3722-3444-920A-547C34413FB3}"/>
              </a:ext>
            </a:extLst>
          </p:cNvPr>
          <p:cNvSpPr/>
          <p:nvPr/>
        </p:nvSpPr>
        <p:spPr>
          <a:xfrm>
            <a:off x="4684881" y="5733535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B26E4C6D-DF81-7449-8D54-4C3EC83E8CEA}"/>
              </a:ext>
            </a:extLst>
          </p:cNvPr>
          <p:cNvSpPr/>
          <p:nvPr/>
        </p:nvSpPr>
        <p:spPr>
          <a:xfrm>
            <a:off x="4680322" y="6160937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7B80B5-57BD-8649-84DE-6550D2F9F441}"/>
              </a:ext>
            </a:extLst>
          </p:cNvPr>
          <p:cNvSpPr/>
          <p:nvPr/>
        </p:nvSpPr>
        <p:spPr>
          <a:xfrm>
            <a:off x="5289562" y="5733683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EDCA7E5-ECC2-644F-9498-453B9615E1F0}"/>
              </a:ext>
            </a:extLst>
          </p:cNvPr>
          <p:cNvSpPr/>
          <p:nvPr/>
        </p:nvSpPr>
        <p:spPr>
          <a:xfrm>
            <a:off x="5289562" y="6161085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w</a:t>
            </a: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07FFD8BD-7D8F-104B-8BF0-237AAD714D83}"/>
              </a:ext>
            </a:extLst>
          </p:cNvPr>
          <p:cNvSpPr/>
          <p:nvPr/>
        </p:nvSpPr>
        <p:spPr>
          <a:xfrm>
            <a:off x="3401320" y="5733535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2" name="Right Arrow 41">
            <a:extLst>
              <a:ext uri="{FF2B5EF4-FFF2-40B4-BE49-F238E27FC236}">
                <a16:creationId xmlns:a16="http://schemas.microsoft.com/office/drawing/2014/main" id="{42DCD3ED-5B79-1740-9515-A60F8154649A}"/>
              </a:ext>
            </a:extLst>
          </p:cNvPr>
          <p:cNvSpPr/>
          <p:nvPr/>
        </p:nvSpPr>
        <p:spPr>
          <a:xfrm>
            <a:off x="3396761" y="6160937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3CFBE2C-50D6-224C-8653-9A0E60FFD061}"/>
              </a:ext>
            </a:extLst>
          </p:cNvPr>
          <p:cNvSpPr/>
          <p:nvPr/>
        </p:nvSpPr>
        <p:spPr>
          <a:xfrm>
            <a:off x="2894664" y="5733683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r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93AAE92-2617-9E40-8DF8-06F489E9F277}"/>
              </a:ext>
            </a:extLst>
          </p:cNvPr>
          <p:cNvSpPr/>
          <p:nvPr/>
        </p:nvSpPr>
        <p:spPr>
          <a:xfrm>
            <a:off x="2896996" y="6161085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sk-SK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8647311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616" y="0"/>
            <a:ext cx="8182719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9D3ACE9-9F42-5B4D-9C30-80737AD1CD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4026" y="2043663"/>
            <a:ext cx="4578895" cy="2031055"/>
          </a:xfrm>
        </p:spPr>
        <p:txBody>
          <a:bodyPr>
            <a:normAutofit/>
          </a:bodyPr>
          <a:lstStyle/>
          <a:p>
            <a:r>
              <a:rPr lang="sk-SK">
                <a:solidFill>
                  <a:srgbClr val="FFFFFF"/>
                </a:solidFill>
              </a:rPr>
              <a:t>_aux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3C0378C-9732-BE40-B553-83679BBEFC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4026" y="4074718"/>
            <a:ext cx="4578895" cy="682079"/>
          </a:xfrm>
        </p:spPr>
        <p:txBody>
          <a:bodyPr>
            <a:normAutofit/>
          </a:bodyPr>
          <a:lstStyle/>
          <a:p>
            <a:endParaRPr lang="sk-SK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36673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036A2-F2AE-5740-858B-1D8FAA2E1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2377440" cy="1143000"/>
          </a:xfrm>
        </p:spPr>
        <p:txBody>
          <a:bodyPr/>
          <a:lstStyle/>
          <a:p>
            <a:r>
              <a:rPr lang="sk-SK" dirty="0"/>
              <a:t>_</a:t>
            </a:r>
            <a:r>
              <a:rPr lang="sk-SK" dirty="0" err="1"/>
              <a:t>aux</a:t>
            </a:r>
            <a:endParaRPr lang="sk-S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A4BB76-3C1A-F547-B139-2A85A63F40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D0097F-A8A0-AF41-A1A9-BCB5E8C4D8FF}"/>
              </a:ext>
            </a:extLst>
          </p:cNvPr>
          <p:cNvSpPr/>
          <p:nvPr/>
        </p:nvSpPr>
        <p:spPr>
          <a:xfrm>
            <a:off x="3841033" y="553036"/>
            <a:ext cx="432038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B216D-A4B5-0243-93A8-72B8E9017934}"/>
              </a:ext>
            </a:extLst>
          </p:cNvPr>
          <p:cNvSpPr/>
          <p:nvPr/>
        </p:nvSpPr>
        <p:spPr>
          <a:xfrm>
            <a:off x="5009997" y="535746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237D0E74-1992-294E-BC60-B3EBB0013189}"/>
              </a:ext>
            </a:extLst>
          </p:cNvPr>
          <p:cNvSpPr/>
          <p:nvPr/>
        </p:nvSpPr>
        <p:spPr>
          <a:xfrm>
            <a:off x="4405316" y="535746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171052-1FF5-C74C-A3B9-1EB804408AFE}"/>
              </a:ext>
            </a:extLst>
          </p:cNvPr>
          <p:cNvSpPr txBox="1"/>
          <p:nvPr/>
        </p:nvSpPr>
        <p:spPr>
          <a:xfrm>
            <a:off x="4402824" y="381857"/>
            <a:ext cx="4122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pipe</a:t>
            </a:r>
            <a:endParaRPr kumimoji="0" lang="sk-SK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2BE674-9051-E14C-AB6F-5548324469E2}"/>
              </a:ext>
            </a:extLst>
          </p:cNvPr>
          <p:cNvSpPr/>
          <p:nvPr/>
        </p:nvSpPr>
        <p:spPr>
          <a:xfrm>
            <a:off x="3841034" y="1312537"/>
            <a:ext cx="432038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65C12A-CC07-C64F-A745-E2C2FAB86523}"/>
              </a:ext>
            </a:extLst>
          </p:cNvPr>
          <p:cNvSpPr/>
          <p:nvPr/>
        </p:nvSpPr>
        <p:spPr>
          <a:xfrm>
            <a:off x="5009998" y="1295247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B2F23F98-2C7A-7542-9EF4-E8040FF90419}"/>
              </a:ext>
            </a:extLst>
          </p:cNvPr>
          <p:cNvSpPr/>
          <p:nvPr/>
        </p:nvSpPr>
        <p:spPr>
          <a:xfrm>
            <a:off x="4405317" y="1295247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2D90E1-39A8-C048-845B-350E8056DF35}"/>
              </a:ext>
            </a:extLst>
          </p:cNvPr>
          <p:cNvSpPr txBox="1"/>
          <p:nvPr/>
        </p:nvSpPr>
        <p:spPr>
          <a:xfrm>
            <a:off x="4175857" y="1070608"/>
            <a:ext cx="9925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pipe</a:t>
            </a:r>
            <a:r>
              <a:rPr kumimoji="0" lang="sk-SK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(</a:t>
            </a:r>
            <a:r>
              <a:rPr kumimoji="0" lang="sk-SK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end:false</a:t>
            </a:r>
            <a:r>
              <a:rPr kumimoji="0" lang="sk-SK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43C52E-BE85-2E44-B37B-07AC34D0D00F}"/>
              </a:ext>
            </a:extLst>
          </p:cNvPr>
          <p:cNvSpPr/>
          <p:nvPr/>
        </p:nvSpPr>
        <p:spPr>
          <a:xfrm>
            <a:off x="5925991" y="1301098"/>
            <a:ext cx="432038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2D0113-59CD-1148-B01D-F05EA3A83360}"/>
              </a:ext>
            </a:extLst>
          </p:cNvPr>
          <p:cNvSpPr/>
          <p:nvPr/>
        </p:nvSpPr>
        <p:spPr>
          <a:xfrm>
            <a:off x="7094955" y="1283808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D8D38D48-C3F6-3041-99CF-A940477A9684}"/>
              </a:ext>
            </a:extLst>
          </p:cNvPr>
          <p:cNvSpPr/>
          <p:nvPr/>
        </p:nvSpPr>
        <p:spPr>
          <a:xfrm>
            <a:off x="6490274" y="1283808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88A203-6D34-4946-8023-BC0C57EC861E}"/>
              </a:ext>
            </a:extLst>
          </p:cNvPr>
          <p:cNvSpPr txBox="1"/>
          <p:nvPr/>
        </p:nvSpPr>
        <p:spPr>
          <a:xfrm>
            <a:off x="6260814" y="1059169"/>
            <a:ext cx="9925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pipe</a:t>
            </a:r>
            <a:r>
              <a:rPr kumimoji="0" lang="sk-SK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(</a:t>
            </a:r>
            <a:r>
              <a:rPr kumimoji="0" lang="sk-SK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end:false</a:t>
            </a:r>
            <a:r>
              <a:rPr kumimoji="0" lang="sk-SK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6B8E247-10B1-F341-BAAE-2CA516E01061}"/>
              </a:ext>
            </a:extLst>
          </p:cNvPr>
          <p:cNvSpPr/>
          <p:nvPr/>
        </p:nvSpPr>
        <p:spPr>
          <a:xfrm>
            <a:off x="5925990" y="553333"/>
            <a:ext cx="432038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514C6FE-5FE7-F34D-B8BC-A079B4C1D346}"/>
              </a:ext>
            </a:extLst>
          </p:cNvPr>
          <p:cNvSpPr/>
          <p:nvPr/>
        </p:nvSpPr>
        <p:spPr>
          <a:xfrm>
            <a:off x="7094954" y="536043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BBE40065-0E91-6943-AB6B-1BEA4BF2559C}"/>
              </a:ext>
            </a:extLst>
          </p:cNvPr>
          <p:cNvSpPr/>
          <p:nvPr/>
        </p:nvSpPr>
        <p:spPr>
          <a:xfrm>
            <a:off x="6490273" y="536043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5AF47C-0F18-2C40-A743-34C1DF4FA6D7}"/>
              </a:ext>
            </a:extLst>
          </p:cNvPr>
          <p:cNvSpPr txBox="1"/>
          <p:nvPr/>
        </p:nvSpPr>
        <p:spPr>
          <a:xfrm>
            <a:off x="6487781" y="382154"/>
            <a:ext cx="4122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pipe</a:t>
            </a:r>
            <a:endParaRPr kumimoji="0" lang="sk-SK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Multiply 21">
            <a:extLst>
              <a:ext uri="{FF2B5EF4-FFF2-40B4-BE49-F238E27FC236}">
                <a16:creationId xmlns:a16="http://schemas.microsoft.com/office/drawing/2014/main" id="{EF8A583B-E1D7-D548-AA60-D82CCE26719D}"/>
              </a:ext>
            </a:extLst>
          </p:cNvPr>
          <p:cNvSpPr/>
          <p:nvPr/>
        </p:nvSpPr>
        <p:spPr>
          <a:xfrm>
            <a:off x="4122314" y="756683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Multiply 22">
            <a:extLst>
              <a:ext uri="{FF2B5EF4-FFF2-40B4-BE49-F238E27FC236}">
                <a16:creationId xmlns:a16="http://schemas.microsoft.com/office/drawing/2014/main" id="{8C671836-75CD-6843-B124-2B3E1A4A6E1F}"/>
              </a:ext>
            </a:extLst>
          </p:cNvPr>
          <p:cNvSpPr/>
          <p:nvPr/>
        </p:nvSpPr>
        <p:spPr>
          <a:xfrm>
            <a:off x="7403667" y="742209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Multiply 23">
            <a:extLst>
              <a:ext uri="{FF2B5EF4-FFF2-40B4-BE49-F238E27FC236}">
                <a16:creationId xmlns:a16="http://schemas.microsoft.com/office/drawing/2014/main" id="{AE7164BB-8546-6A4B-B819-5238EE0C5A99}"/>
              </a:ext>
            </a:extLst>
          </p:cNvPr>
          <p:cNvSpPr/>
          <p:nvPr/>
        </p:nvSpPr>
        <p:spPr>
          <a:xfrm>
            <a:off x="4128230" y="1516184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Multiply 24">
            <a:extLst>
              <a:ext uri="{FF2B5EF4-FFF2-40B4-BE49-F238E27FC236}">
                <a16:creationId xmlns:a16="http://schemas.microsoft.com/office/drawing/2014/main" id="{A975D66C-9722-CF49-9894-ED7749E6E6AC}"/>
              </a:ext>
            </a:extLst>
          </p:cNvPr>
          <p:cNvSpPr/>
          <p:nvPr/>
        </p:nvSpPr>
        <p:spPr>
          <a:xfrm>
            <a:off x="7403667" y="1505879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32F342E-98AE-5C4C-A04D-31434F35E961}"/>
              </a:ext>
            </a:extLst>
          </p:cNvPr>
          <p:cNvSpPr/>
          <p:nvPr/>
        </p:nvSpPr>
        <p:spPr>
          <a:xfrm>
            <a:off x="3841033" y="2287236"/>
            <a:ext cx="432038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11460B6-C973-6342-A07C-45A005A0F6AF}"/>
              </a:ext>
            </a:extLst>
          </p:cNvPr>
          <p:cNvSpPr/>
          <p:nvPr/>
        </p:nvSpPr>
        <p:spPr>
          <a:xfrm>
            <a:off x="5009997" y="2269946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60A17C64-E43D-0B4A-8D6A-4139C4670C74}"/>
              </a:ext>
            </a:extLst>
          </p:cNvPr>
          <p:cNvSpPr/>
          <p:nvPr/>
        </p:nvSpPr>
        <p:spPr>
          <a:xfrm>
            <a:off x="4405316" y="2269946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Multiply 28">
            <a:extLst>
              <a:ext uri="{FF2B5EF4-FFF2-40B4-BE49-F238E27FC236}">
                <a16:creationId xmlns:a16="http://schemas.microsoft.com/office/drawing/2014/main" id="{B06BBECF-B3CA-5342-BA5A-8C6648F56337}"/>
              </a:ext>
            </a:extLst>
          </p:cNvPr>
          <p:cNvSpPr/>
          <p:nvPr/>
        </p:nvSpPr>
        <p:spPr>
          <a:xfrm>
            <a:off x="4128229" y="2490883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15D1F20-F8C5-3A4C-AAD7-FA39764E485A}"/>
              </a:ext>
            </a:extLst>
          </p:cNvPr>
          <p:cNvSpPr txBox="1"/>
          <p:nvPr/>
        </p:nvSpPr>
        <p:spPr>
          <a:xfrm>
            <a:off x="4405316" y="2041015"/>
            <a:ext cx="4122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pipe</a:t>
            </a:r>
            <a:endParaRPr kumimoji="0" lang="sk-SK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4EFC3D-4EB6-D540-9280-D91D5F68A213}"/>
              </a:ext>
            </a:extLst>
          </p:cNvPr>
          <p:cNvSpPr/>
          <p:nvPr/>
        </p:nvSpPr>
        <p:spPr>
          <a:xfrm>
            <a:off x="6188964" y="2270243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C0778A80-59AA-DC41-BA13-0ED3AA0C4D17}"/>
              </a:ext>
            </a:extLst>
          </p:cNvPr>
          <p:cNvSpPr/>
          <p:nvPr/>
        </p:nvSpPr>
        <p:spPr>
          <a:xfrm>
            <a:off x="5584283" y="2270243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D5C4DAC-DBFC-A741-B736-A25E63361B50}"/>
              </a:ext>
            </a:extLst>
          </p:cNvPr>
          <p:cNvSpPr txBox="1"/>
          <p:nvPr/>
        </p:nvSpPr>
        <p:spPr>
          <a:xfrm>
            <a:off x="5595516" y="2070304"/>
            <a:ext cx="4122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pipe</a:t>
            </a:r>
            <a:endParaRPr kumimoji="0" lang="sk-SK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1ABD32E-CD17-774C-89D2-7739F88BA024}"/>
              </a:ext>
            </a:extLst>
          </p:cNvPr>
          <p:cNvSpPr/>
          <p:nvPr/>
        </p:nvSpPr>
        <p:spPr>
          <a:xfrm>
            <a:off x="3841033" y="3009486"/>
            <a:ext cx="432038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EE12076-1B9E-AB44-84F3-7E4004920D55}"/>
              </a:ext>
            </a:extLst>
          </p:cNvPr>
          <p:cNvSpPr/>
          <p:nvPr/>
        </p:nvSpPr>
        <p:spPr>
          <a:xfrm>
            <a:off x="5009997" y="2992196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</a:t>
            </a:r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612ECC45-BA88-A342-97CD-D9D4174193F4}"/>
              </a:ext>
            </a:extLst>
          </p:cNvPr>
          <p:cNvSpPr/>
          <p:nvPr/>
        </p:nvSpPr>
        <p:spPr>
          <a:xfrm>
            <a:off x="4405316" y="2992196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Multiply 36">
            <a:extLst>
              <a:ext uri="{FF2B5EF4-FFF2-40B4-BE49-F238E27FC236}">
                <a16:creationId xmlns:a16="http://schemas.microsoft.com/office/drawing/2014/main" id="{8962EDA5-3485-3047-8ED7-E5423C332CEA}"/>
              </a:ext>
            </a:extLst>
          </p:cNvPr>
          <p:cNvSpPr/>
          <p:nvPr/>
        </p:nvSpPr>
        <p:spPr>
          <a:xfrm>
            <a:off x="5313866" y="3183999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3351F8-2701-FD42-B9C7-90EE1EFFEBB2}"/>
              </a:ext>
            </a:extLst>
          </p:cNvPr>
          <p:cNvSpPr txBox="1"/>
          <p:nvPr/>
        </p:nvSpPr>
        <p:spPr>
          <a:xfrm>
            <a:off x="4405316" y="2763265"/>
            <a:ext cx="4122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pipe</a:t>
            </a:r>
            <a:endParaRPr kumimoji="0" lang="sk-SK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4DB9F02-45EA-FA42-B769-8FC6893902B6}"/>
              </a:ext>
            </a:extLst>
          </p:cNvPr>
          <p:cNvSpPr/>
          <p:nvPr/>
        </p:nvSpPr>
        <p:spPr>
          <a:xfrm>
            <a:off x="6188964" y="2992493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40" name="Right Arrow 39">
            <a:extLst>
              <a:ext uri="{FF2B5EF4-FFF2-40B4-BE49-F238E27FC236}">
                <a16:creationId xmlns:a16="http://schemas.microsoft.com/office/drawing/2014/main" id="{A66ECFF1-6DD2-CB45-9270-353968301DDE}"/>
              </a:ext>
            </a:extLst>
          </p:cNvPr>
          <p:cNvSpPr/>
          <p:nvPr/>
        </p:nvSpPr>
        <p:spPr>
          <a:xfrm>
            <a:off x="5584283" y="2992493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096D75D-6C06-4C45-A421-DDAF1AEF09E2}"/>
              </a:ext>
            </a:extLst>
          </p:cNvPr>
          <p:cNvSpPr txBox="1"/>
          <p:nvPr/>
        </p:nvSpPr>
        <p:spPr>
          <a:xfrm>
            <a:off x="5595516" y="2792554"/>
            <a:ext cx="4122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pipe</a:t>
            </a:r>
            <a:endParaRPr kumimoji="0" lang="sk-SK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05B9CC9-1739-A349-9D21-3D76E80AB021}"/>
              </a:ext>
            </a:extLst>
          </p:cNvPr>
          <p:cNvSpPr/>
          <p:nvPr/>
        </p:nvSpPr>
        <p:spPr>
          <a:xfrm>
            <a:off x="3841033" y="3637223"/>
            <a:ext cx="432038" cy="35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3400A16-4CB6-F64E-9AE9-1816E7F45A66}"/>
              </a:ext>
            </a:extLst>
          </p:cNvPr>
          <p:cNvSpPr/>
          <p:nvPr/>
        </p:nvSpPr>
        <p:spPr>
          <a:xfrm>
            <a:off x="5009997" y="3619933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</a:t>
            </a:r>
          </a:p>
        </p:txBody>
      </p:sp>
      <p:sp>
        <p:nvSpPr>
          <p:cNvPr id="44" name="Right Arrow 43">
            <a:extLst>
              <a:ext uri="{FF2B5EF4-FFF2-40B4-BE49-F238E27FC236}">
                <a16:creationId xmlns:a16="http://schemas.microsoft.com/office/drawing/2014/main" id="{97360D4E-A585-4043-A382-00557B9D902A}"/>
              </a:ext>
            </a:extLst>
          </p:cNvPr>
          <p:cNvSpPr/>
          <p:nvPr/>
        </p:nvSpPr>
        <p:spPr>
          <a:xfrm>
            <a:off x="4405316" y="3619933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6F9642C-BE9E-274E-B129-D5E3D732E83A}"/>
              </a:ext>
            </a:extLst>
          </p:cNvPr>
          <p:cNvSpPr txBox="1"/>
          <p:nvPr/>
        </p:nvSpPr>
        <p:spPr>
          <a:xfrm>
            <a:off x="4405316" y="3391002"/>
            <a:ext cx="4122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pipe</a:t>
            </a:r>
            <a:endParaRPr kumimoji="0" lang="sk-SK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218F473-F601-1B44-AC09-67742210B108}"/>
              </a:ext>
            </a:extLst>
          </p:cNvPr>
          <p:cNvSpPr/>
          <p:nvPr/>
        </p:nvSpPr>
        <p:spPr>
          <a:xfrm>
            <a:off x="7315298" y="3610007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47" name="Right Arrow 46">
            <a:extLst>
              <a:ext uri="{FF2B5EF4-FFF2-40B4-BE49-F238E27FC236}">
                <a16:creationId xmlns:a16="http://schemas.microsoft.com/office/drawing/2014/main" id="{D816390D-B861-7241-AF3E-E747224F70DD}"/>
              </a:ext>
            </a:extLst>
          </p:cNvPr>
          <p:cNvSpPr/>
          <p:nvPr/>
        </p:nvSpPr>
        <p:spPr>
          <a:xfrm>
            <a:off x="6710617" y="3610007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CB3DE0A-8AAB-954E-9FE6-64B0774C809A}"/>
              </a:ext>
            </a:extLst>
          </p:cNvPr>
          <p:cNvSpPr txBox="1"/>
          <p:nvPr/>
        </p:nvSpPr>
        <p:spPr>
          <a:xfrm>
            <a:off x="5595516" y="3420291"/>
            <a:ext cx="4122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pipe</a:t>
            </a:r>
            <a:endParaRPr kumimoji="0" lang="sk-SK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Multiply 48">
            <a:extLst>
              <a:ext uri="{FF2B5EF4-FFF2-40B4-BE49-F238E27FC236}">
                <a16:creationId xmlns:a16="http://schemas.microsoft.com/office/drawing/2014/main" id="{B62F8F50-9572-FD40-8F1A-C8B7BEC3BCCC}"/>
              </a:ext>
            </a:extLst>
          </p:cNvPr>
          <p:cNvSpPr/>
          <p:nvPr/>
        </p:nvSpPr>
        <p:spPr>
          <a:xfrm>
            <a:off x="7612038" y="3864924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CAC6C4-4A18-AF4C-B820-5253A39C2270}"/>
              </a:ext>
            </a:extLst>
          </p:cNvPr>
          <p:cNvSpPr/>
          <p:nvPr/>
        </p:nvSpPr>
        <p:spPr>
          <a:xfrm>
            <a:off x="6173668" y="3620230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</a:t>
            </a:r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A4D54362-D5C2-EB4F-9D58-CE8E16B2AD6E}"/>
              </a:ext>
            </a:extLst>
          </p:cNvPr>
          <p:cNvSpPr/>
          <p:nvPr/>
        </p:nvSpPr>
        <p:spPr>
          <a:xfrm>
            <a:off x="5568987" y="3620230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2CA23F1-AF9C-8749-A7D8-5403DCDD3FDB}"/>
              </a:ext>
            </a:extLst>
          </p:cNvPr>
          <p:cNvSpPr/>
          <p:nvPr/>
        </p:nvSpPr>
        <p:spPr>
          <a:xfrm>
            <a:off x="3841034" y="4498750"/>
            <a:ext cx="432038" cy="754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3600E692-16B3-954F-AC53-68FC12990DDC}"/>
              </a:ext>
            </a:extLst>
          </p:cNvPr>
          <p:cNvSpPr/>
          <p:nvPr/>
        </p:nvSpPr>
        <p:spPr>
          <a:xfrm>
            <a:off x="4405317" y="4481460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Right Arrow 53">
            <a:extLst>
              <a:ext uri="{FF2B5EF4-FFF2-40B4-BE49-F238E27FC236}">
                <a16:creationId xmlns:a16="http://schemas.microsoft.com/office/drawing/2014/main" id="{7FFEE804-A0D0-B949-9C39-2FC11002DADC}"/>
              </a:ext>
            </a:extLst>
          </p:cNvPr>
          <p:cNvSpPr/>
          <p:nvPr/>
        </p:nvSpPr>
        <p:spPr>
          <a:xfrm>
            <a:off x="4400758" y="4892299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C5F6DA1-1197-6943-A34F-A4704134A916}"/>
              </a:ext>
            </a:extLst>
          </p:cNvPr>
          <p:cNvSpPr/>
          <p:nvPr/>
        </p:nvSpPr>
        <p:spPr>
          <a:xfrm>
            <a:off x="5009998" y="4470944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AC0B166-EA73-1049-BB82-13364F00C6D1}"/>
              </a:ext>
            </a:extLst>
          </p:cNvPr>
          <p:cNvSpPr/>
          <p:nvPr/>
        </p:nvSpPr>
        <p:spPr>
          <a:xfrm>
            <a:off x="5009998" y="4918199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57" name="Multiply 56">
            <a:extLst>
              <a:ext uri="{FF2B5EF4-FFF2-40B4-BE49-F238E27FC236}">
                <a16:creationId xmlns:a16="http://schemas.microsoft.com/office/drawing/2014/main" id="{76DC12A3-CE28-6C48-A366-53D5DA37D070}"/>
              </a:ext>
            </a:extLst>
          </p:cNvPr>
          <p:cNvSpPr/>
          <p:nvPr/>
        </p:nvSpPr>
        <p:spPr>
          <a:xfrm>
            <a:off x="4119098" y="5091248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2FA8240-F82C-1449-9373-581DDAC44349}"/>
              </a:ext>
            </a:extLst>
          </p:cNvPr>
          <p:cNvSpPr/>
          <p:nvPr/>
        </p:nvSpPr>
        <p:spPr>
          <a:xfrm>
            <a:off x="6223533" y="4509563"/>
            <a:ext cx="432038" cy="754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F6D4F480-930B-C84B-8107-CF65FFD393AE}"/>
              </a:ext>
            </a:extLst>
          </p:cNvPr>
          <p:cNvSpPr/>
          <p:nvPr/>
        </p:nvSpPr>
        <p:spPr>
          <a:xfrm>
            <a:off x="6787816" y="4492273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D8CEFA39-D4BC-8645-B121-CA3FB714A0AF}"/>
              </a:ext>
            </a:extLst>
          </p:cNvPr>
          <p:cNvSpPr/>
          <p:nvPr/>
        </p:nvSpPr>
        <p:spPr>
          <a:xfrm>
            <a:off x="6783257" y="4903112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ABF690D-1550-784E-978F-1FDDA3BD0F3E}"/>
              </a:ext>
            </a:extLst>
          </p:cNvPr>
          <p:cNvSpPr/>
          <p:nvPr/>
        </p:nvSpPr>
        <p:spPr>
          <a:xfrm>
            <a:off x="7392497" y="4481757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2983F13-F464-8746-874C-038D0E395F9B}"/>
              </a:ext>
            </a:extLst>
          </p:cNvPr>
          <p:cNvSpPr/>
          <p:nvPr/>
        </p:nvSpPr>
        <p:spPr>
          <a:xfrm>
            <a:off x="7392497" y="4929012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63" name="Multiply 62">
            <a:extLst>
              <a:ext uri="{FF2B5EF4-FFF2-40B4-BE49-F238E27FC236}">
                <a16:creationId xmlns:a16="http://schemas.microsoft.com/office/drawing/2014/main" id="{D1B8FD5D-32AB-004F-8762-64A5BB6462A9}"/>
              </a:ext>
            </a:extLst>
          </p:cNvPr>
          <p:cNvSpPr/>
          <p:nvPr/>
        </p:nvSpPr>
        <p:spPr>
          <a:xfrm>
            <a:off x="7689440" y="5124662"/>
            <a:ext cx="260737" cy="30791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2266DAE-A0B9-D447-B835-A3456F41AAC2}"/>
              </a:ext>
            </a:extLst>
          </p:cNvPr>
          <p:cNvSpPr/>
          <p:nvPr/>
        </p:nvSpPr>
        <p:spPr>
          <a:xfrm>
            <a:off x="3841033" y="5828354"/>
            <a:ext cx="432038" cy="754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</a:t>
            </a:r>
          </a:p>
        </p:txBody>
      </p:sp>
      <p:sp>
        <p:nvSpPr>
          <p:cNvPr id="65" name="Right Arrow 64">
            <a:extLst>
              <a:ext uri="{FF2B5EF4-FFF2-40B4-BE49-F238E27FC236}">
                <a16:creationId xmlns:a16="http://schemas.microsoft.com/office/drawing/2014/main" id="{CE238A72-B185-9D41-9B7E-DB243711B03C}"/>
              </a:ext>
            </a:extLst>
          </p:cNvPr>
          <p:cNvSpPr/>
          <p:nvPr/>
        </p:nvSpPr>
        <p:spPr>
          <a:xfrm>
            <a:off x="4405316" y="5814451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Right Arrow 65">
            <a:extLst>
              <a:ext uri="{FF2B5EF4-FFF2-40B4-BE49-F238E27FC236}">
                <a16:creationId xmlns:a16="http://schemas.microsoft.com/office/drawing/2014/main" id="{5352FFD1-570E-884D-8B8A-BAF861AACB5D}"/>
              </a:ext>
            </a:extLst>
          </p:cNvPr>
          <p:cNvSpPr/>
          <p:nvPr/>
        </p:nvSpPr>
        <p:spPr>
          <a:xfrm>
            <a:off x="4400757" y="6241853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C7CED2D-2C89-EC4C-B1C9-DE8D9090F7A5}"/>
              </a:ext>
            </a:extLst>
          </p:cNvPr>
          <p:cNvSpPr/>
          <p:nvPr/>
        </p:nvSpPr>
        <p:spPr>
          <a:xfrm>
            <a:off x="5009997" y="5814599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621B16B-DCA8-2E43-8568-53F871A1DED3}"/>
              </a:ext>
            </a:extLst>
          </p:cNvPr>
          <p:cNvSpPr/>
          <p:nvPr/>
        </p:nvSpPr>
        <p:spPr>
          <a:xfrm>
            <a:off x="5009997" y="6242001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</a:t>
            </a:r>
          </a:p>
        </p:txBody>
      </p:sp>
      <p:sp>
        <p:nvSpPr>
          <p:cNvPr id="70" name="Right Arrow 69">
            <a:extLst>
              <a:ext uri="{FF2B5EF4-FFF2-40B4-BE49-F238E27FC236}">
                <a16:creationId xmlns:a16="http://schemas.microsoft.com/office/drawing/2014/main" id="{DE46670F-5581-6848-95AD-B067071FB528}"/>
              </a:ext>
            </a:extLst>
          </p:cNvPr>
          <p:cNvSpPr/>
          <p:nvPr/>
        </p:nvSpPr>
        <p:spPr>
          <a:xfrm>
            <a:off x="3121755" y="5814451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Right Arrow 70">
            <a:extLst>
              <a:ext uri="{FF2B5EF4-FFF2-40B4-BE49-F238E27FC236}">
                <a16:creationId xmlns:a16="http://schemas.microsoft.com/office/drawing/2014/main" id="{8AEDF9F9-54FF-3146-8DB5-930612ADE0AA}"/>
              </a:ext>
            </a:extLst>
          </p:cNvPr>
          <p:cNvSpPr/>
          <p:nvPr/>
        </p:nvSpPr>
        <p:spPr>
          <a:xfrm>
            <a:off x="3117196" y="6241853"/>
            <a:ext cx="542776" cy="360715"/>
          </a:xfrm>
          <a:prstGeom prst="rightArrow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689EBEC-02FD-5D46-829E-5BE1D3F70A68}"/>
              </a:ext>
            </a:extLst>
          </p:cNvPr>
          <p:cNvSpPr/>
          <p:nvPr/>
        </p:nvSpPr>
        <p:spPr>
          <a:xfrm>
            <a:off x="2615099" y="5814599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CC6F9D0-2750-9E4D-9A9D-4B3BD52C8DB7}"/>
              </a:ext>
            </a:extLst>
          </p:cNvPr>
          <p:cNvSpPr/>
          <p:nvPr/>
        </p:nvSpPr>
        <p:spPr>
          <a:xfrm>
            <a:off x="2617431" y="6242001"/>
            <a:ext cx="439082" cy="3604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87015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Streams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Streams are collections of </a:t>
            </a:r>
            <a:r>
              <a:rPr lang="en-US" b="1" dirty="0"/>
              <a:t>data (like []) </a:t>
            </a:r>
            <a:r>
              <a:rPr lang="en-US" dirty="0"/>
              <a:t>but are </a:t>
            </a:r>
            <a:r>
              <a:rPr lang="en-US" b="1" dirty="0"/>
              <a:t>not of known and/or finite size</a:t>
            </a:r>
          </a:p>
          <a:p>
            <a:r>
              <a:rPr lang="en-US" dirty="0"/>
              <a:t>They do not have to fit in memory</a:t>
            </a:r>
          </a:p>
          <a:p>
            <a:r>
              <a:rPr lang="en-US" dirty="0"/>
              <a:t>powerful when working with </a:t>
            </a:r>
            <a:r>
              <a:rPr lang="en-US" b="1" dirty="0"/>
              <a:t>large amounts </a:t>
            </a:r>
            <a:r>
              <a:rPr lang="en-US" dirty="0"/>
              <a:t>of data, </a:t>
            </a:r>
          </a:p>
          <a:p>
            <a:r>
              <a:rPr lang="en-US" dirty="0"/>
              <a:t>or data that’s coming from an external source one </a:t>
            </a:r>
            <a:r>
              <a:rPr lang="en-US" b="1" dirty="0"/>
              <a:t>chunk at a time</a:t>
            </a:r>
          </a:p>
          <a:p>
            <a:r>
              <a:rPr lang="en-US" dirty="0"/>
              <a:t>power of </a:t>
            </a:r>
            <a:r>
              <a:rPr lang="en-US" b="1" dirty="0"/>
              <a:t>composability</a:t>
            </a:r>
            <a:r>
              <a:rPr lang="en-US" dirty="0"/>
              <a:t> in our code. Just like we can compose powerful </a:t>
            </a:r>
            <a:r>
              <a:rPr lang="en-US" dirty="0" err="1"/>
              <a:t>linux</a:t>
            </a:r>
            <a:r>
              <a:rPr lang="en-US" dirty="0"/>
              <a:t> commands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85146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Streams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614240"/>
          </a:xfrm>
        </p:spPr>
        <p:txBody>
          <a:bodyPr>
            <a:normAutofit fontScale="92500"/>
          </a:bodyPr>
          <a:lstStyle/>
          <a:p>
            <a:r>
              <a:rPr lang="en-US" dirty="0"/>
              <a:t>Streams come from the </a:t>
            </a:r>
            <a:r>
              <a:rPr lang="en-US" b="1" dirty="0"/>
              <a:t>earliest days of </a:t>
            </a:r>
            <a:r>
              <a:rPr lang="en-US" b="1" dirty="0" err="1"/>
              <a:t>unix</a:t>
            </a:r>
            <a:r>
              <a:rPr lang="en-US" b="1" dirty="0"/>
              <a:t> </a:t>
            </a:r>
            <a:r>
              <a:rPr lang="en-US" dirty="0"/>
              <a:t>and have proven themselves over the decades as a </a:t>
            </a:r>
            <a:r>
              <a:rPr lang="en-US" b="1" dirty="0"/>
              <a:t>dependable </a:t>
            </a:r>
            <a:r>
              <a:rPr lang="en-US" dirty="0"/>
              <a:t>way to </a:t>
            </a:r>
            <a:r>
              <a:rPr lang="en-US" b="1" dirty="0"/>
              <a:t>compose large systems </a:t>
            </a:r>
            <a:r>
              <a:rPr lang="en-US" dirty="0"/>
              <a:t>out of </a:t>
            </a:r>
            <a:r>
              <a:rPr lang="en-US" b="1" dirty="0"/>
              <a:t>small components </a:t>
            </a:r>
            <a:r>
              <a:rPr lang="en-US" dirty="0"/>
              <a:t>that do </a:t>
            </a:r>
            <a:r>
              <a:rPr lang="en-US" b="1" dirty="0"/>
              <a:t>one thing well</a:t>
            </a:r>
            <a:r>
              <a:rPr lang="en-US" dirty="0"/>
              <a:t>. </a:t>
            </a:r>
          </a:p>
          <a:p>
            <a:r>
              <a:rPr lang="en-US" dirty="0"/>
              <a:t>Unix (shell)						</a:t>
            </a:r>
            <a:r>
              <a:rPr lang="en-US" dirty="0" err="1"/>
              <a:t>a|b|c</a:t>
            </a:r>
            <a:endParaRPr lang="en-US" dirty="0"/>
          </a:p>
          <a:p>
            <a:r>
              <a:rPr lang="en-US" dirty="0"/>
              <a:t>node.js							</a:t>
            </a:r>
            <a:r>
              <a:rPr lang="en-US" dirty="0" err="1"/>
              <a:t>a.pipe</a:t>
            </a:r>
            <a:r>
              <a:rPr lang="en-US" dirty="0"/>
              <a:t>(b).pipe(c)</a:t>
            </a:r>
          </a:p>
          <a:p>
            <a:r>
              <a:rPr lang="en-US" dirty="0"/>
              <a:t>FP pipe 							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abc</a:t>
            </a:r>
            <a:r>
              <a:rPr lang="en-US" dirty="0"/>
              <a:t>=pipe(</a:t>
            </a:r>
            <a:r>
              <a:rPr lang="en-US" dirty="0" err="1"/>
              <a:t>a,b,c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428" y="5214441"/>
            <a:ext cx="4190891" cy="117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347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9144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03363" y="1191796"/>
            <a:ext cx="7516084" cy="2976344"/>
          </a:xfrm>
        </p:spPr>
        <p:txBody>
          <a:bodyPr anchor="ctr">
            <a:normAutofit/>
          </a:bodyPr>
          <a:lstStyle/>
          <a:p>
            <a:pPr algn="l"/>
            <a:r>
              <a:rPr lang="en-US" sz="5700">
                <a:solidFill>
                  <a:srgbClr val="FFFFFF"/>
                </a:solidFill>
              </a:rPr>
              <a:t>traditional vs. streaming code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03591" y="5318990"/>
            <a:ext cx="7062673" cy="723670"/>
          </a:xfrm>
        </p:spPr>
        <p:txBody>
          <a:bodyPr anchor="t">
            <a:normAutofit/>
          </a:bodyPr>
          <a:lstStyle/>
          <a:p>
            <a:pPr algn="l"/>
            <a:endParaRPr lang="en-US" sz="1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578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3674</Words>
  <Application>Microsoft Office PowerPoint</Application>
  <PresentationFormat>Prezentácia na obrazovke (4:3)</PresentationFormat>
  <Paragraphs>607</Paragraphs>
  <Slides>69</Slides>
  <Notes>12</Notes>
  <HiddenSlides>0</HiddenSlides>
  <MMClips>0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69</vt:i4>
      </vt:variant>
    </vt:vector>
  </HeadingPairs>
  <TitlesOfParts>
    <vt:vector size="73" baseType="lpstr">
      <vt:lpstr>Arial</vt:lpstr>
      <vt:lpstr>Calibri</vt:lpstr>
      <vt:lpstr>Lato</vt:lpstr>
      <vt:lpstr>Office Theme</vt:lpstr>
      <vt:lpstr>Streams Part 1 - pipelines</vt:lpstr>
      <vt:lpstr>Streams (obsah)</vt:lpstr>
      <vt:lpstr>Streams in JavaScript</vt:lpstr>
      <vt:lpstr>node.js streams</vt:lpstr>
      <vt:lpstr>RECAP: Čo je to node.js ?</vt:lpstr>
      <vt:lpstr>what are streams</vt:lpstr>
      <vt:lpstr>What Are Streams</vt:lpstr>
      <vt:lpstr>What Are Streams</vt:lpstr>
      <vt:lpstr>traditional vs. streaming code</vt:lpstr>
      <vt:lpstr>read-write , compare styles</vt:lpstr>
      <vt:lpstr>read-write , compare memory</vt:lpstr>
      <vt:lpstr>read – transform-write , compare styles</vt:lpstr>
      <vt:lpstr>pipeline – coding with streams</vt:lpstr>
      <vt:lpstr>types of node streams  and their usage</vt:lpstr>
      <vt:lpstr>Types of Streams</vt:lpstr>
      <vt:lpstr>Types of Streams</vt:lpstr>
      <vt:lpstr>existing node.js streams</vt:lpstr>
      <vt:lpstr>http streams</vt:lpstr>
      <vt:lpstr>fs streams – NA ZADANIE</vt:lpstr>
      <vt:lpstr>zlib streams</vt:lpstr>
      <vt:lpstr>crypto streams</vt:lpstr>
      <vt:lpstr>child process, stdin, stdout, stderr</vt:lpstr>
      <vt:lpstr>process , stdout, stdin, error, readline</vt:lpstr>
      <vt:lpstr>Streams API</vt:lpstr>
      <vt:lpstr>Implementing (with) Streams</vt:lpstr>
      <vt:lpstr>Implementing (with) Streams</vt:lpstr>
      <vt:lpstr>Implementing (with) Streams</vt:lpstr>
      <vt:lpstr>backpressure</vt:lpstr>
      <vt:lpstr>backpressure</vt:lpstr>
      <vt:lpstr>backpressure in node</vt:lpstr>
      <vt:lpstr>Problem Demonstration</vt:lpstr>
      <vt:lpstr>Implementing Streams</vt:lpstr>
      <vt:lpstr>Implementing Streams</vt:lpstr>
      <vt:lpstr>Implementing Readable</vt:lpstr>
      <vt:lpstr>Readable Contract</vt:lpstr>
      <vt:lpstr>2. and 5. Implementing Readable</vt:lpstr>
      <vt:lpstr>3. Implementing Readable</vt:lpstr>
      <vt:lpstr>4. Implementing Readable</vt:lpstr>
      <vt:lpstr>Resource - Implementing Readable</vt:lpstr>
      <vt:lpstr>4. Implementing Readable</vt:lpstr>
      <vt:lpstr>6. Implementing Readable - _destroy</vt:lpstr>
      <vt:lpstr>6. Implementing Readable - _destroy</vt:lpstr>
      <vt:lpstr>7. Implementing Readable - errors</vt:lpstr>
      <vt:lpstr>wawjs-snippets</vt:lpstr>
      <vt:lpstr>Implementing Writable</vt:lpstr>
      <vt:lpstr>Writable Contract</vt:lpstr>
      <vt:lpstr>Implementing Writable</vt:lpstr>
      <vt:lpstr>Implementing Trasform</vt:lpstr>
      <vt:lpstr>Transform Contract</vt:lpstr>
      <vt:lpstr>Transform Contract</vt:lpstr>
      <vt:lpstr>Implementing Trasform</vt:lpstr>
      <vt:lpstr>Stream  Implementation Options</vt:lpstr>
      <vt:lpstr>Object Streams</vt:lpstr>
      <vt:lpstr>Streams data - objectMode</vt:lpstr>
      <vt:lpstr>Object Streams</vt:lpstr>
      <vt:lpstr>Sample</vt:lpstr>
      <vt:lpstr>Another Sample</vt:lpstr>
      <vt:lpstr>Simplifying implementation of  object transform streams</vt:lpstr>
      <vt:lpstr>Simplifying implementation of  object transform streams</vt:lpstr>
      <vt:lpstr>Error Handling With Stream</vt:lpstr>
      <vt:lpstr>Error Handling With Stream</vt:lpstr>
      <vt:lpstr>Error Handling With Stream</vt:lpstr>
      <vt:lpstr>Pipe and error handling</vt:lpstr>
      <vt:lpstr>pipeline() for rescue</vt:lpstr>
      <vt:lpstr>pipeline() and finished() for rescue</vt:lpstr>
      <vt:lpstr>pipeline() a finished()</vt:lpstr>
      <vt:lpstr>Error Handling With Stream</vt:lpstr>
      <vt:lpstr>_aux</vt:lpstr>
      <vt:lpstr>_aux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Streams Part 1 - pipeline</dc:title>
  <dc:creator>Marcus</dc:creator>
  <cp:lastModifiedBy>Filip Láštic</cp:lastModifiedBy>
  <cp:revision>11</cp:revision>
  <dcterms:created xsi:type="dcterms:W3CDTF">2019-11-25T12:24:14Z</dcterms:created>
  <dcterms:modified xsi:type="dcterms:W3CDTF">2019-11-25T15:35:36Z</dcterms:modified>
</cp:coreProperties>
</file>